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39"/>
  </p:notesMasterIdLst>
  <p:handoutMasterIdLst>
    <p:handoutMasterId r:id="rId40"/>
  </p:handoutMasterIdLst>
  <p:sldIdLst>
    <p:sldId id="256" r:id="rId2"/>
    <p:sldId id="412" r:id="rId3"/>
    <p:sldId id="258" r:id="rId4"/>
    <p:sldId id="426" r:id="rId5"/>
    <p:sldId id="452" r:id="rId6"/>
    <p:sldId id="446" r:id="rId7"/>
    <p:sldId id="419" r:id="rId8"/>
    <p:sldId id="467" r:id="rId9"/>
    <p:sldId id="465" r:id="rId10"/>
    <p:sldId id="466" r:id="rId11"/>
    <p:sldId id="447" r:id="rId12"/>
    <p:sldId id="420" r:id="rId13"/>
    <p:sldId id="349" r:id="rId14"/>
    <p:sldId id="413" r:id="rId15"/>
    <p:sldId id="449" r:id="rId16"/>
    <p:sldId id="460" r:id="rId17"/>
    <p:sldId id="461" r:id="rId18"/>
    <p:sldId id="462" r:id="rId19"/>
    <p:sldId id="468" r:id="rId20"/>
    <p:sldId id="451" r:id="rId21"/>
    <p:sldId id="469" r:id="rId22"/>
    <p:sldId id="453" r:id="rId23"/>
    <p:sldId id="455" r:id="rId24"/>
    <p:sldId id="457" r:id="rId25"/>
    <p:sldId id="458" r:id="rId26"/>
    <p:sldId id="456" r:id="rId27"/>
    <p:sldId id="350" r:id="rId28"/>
    <p:sldId id="454" r:id="rId29"/>
    <p:sldId id="450" r:id="rId30"/>
    <p:sldId id="463" r:id="rId31"/>
    <p:sldId id="344" r:id="rId32"/>
    <p:sldId id="441" r:id="rId33"/>
    <p:sldId id="337" r:id="rId34"/>
    <p:sldId id="338" r:id="rId35"/>
    <p:sldId id="348" r:id="rId36"/>
    <p:sldId id="448" r:id="rId37"/>
    <p:sldId id="396" r:id="rId38"/>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sz="2800"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2800"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Tahoma" panose="020B0604030504040204" pitchFamily="34" charset="0"/>
        <a:ea typeface="+mn-ea"/>
        <a:cs typeface="+mn-cs"/>
      </a:defRPr>
    </a:lvl5pPr>
    <a:lvl6pPr marL="2286000" algn="l" defTabSz="914400" rtl="0" eaLnBrk="1" latinLnBrk="0" hangingPunct="1">
      <a:defRPr sz="2800" kern="1200">
        <a:solidFill>
          <a:schemeClr val="tx1"/>
        </a:solidFill>
        <a:latin typeface="Tahoma" panose="020B0604030504040204" pitchFamily="34" charset="0"/>
        <a:ea typeface="+mn-ea"/>
        <a:cs typeface="+mn-cs"/>
      </a:defRPr>
    </a:lvl6pPr>
    <a:lvl7pPr marL="2743200" algn="l" defTabSz="914400" rtl="0" eaLnBrk="1" latinLnBrk="0" hangingPunct="1">
      <a:defRPr sz="2800" kern="1200">
        <a:solidFill>
          <a:schemeClr val="tx1"/>
        </a:solidFill>
        <a:latin typeface="Tahoma" panose="020B0604030504040204" pitchFamily="34" charset="0"/>
        <a:ea typeface="+mn-ea"/>
        <a:cs typeface="+mn-cs"/>
      </a:defRPr>
    </a:lvl7pPr>
    <a:lvl8pPr marL="3200400" algn="l" defTabSz="914400" rtl="0" eaLnBrk="1" latinLnBrk="0" hangingPunct="1">
      <a:defRPr sz="2800" kern="1200">
        <a:solidFill>
          <a:schemeClr val="tx1"/>
        </a:solidFill>
        <a:latin typeface="Tahoma" panose="020B0604030504040204" pitchFamily="34" charset="0"/>
        <a:ea typeface="+mn-ea"/>
        <a:cs typeface="+mn-cs"/>
      </a:defRPr>
    </a:lvl8pPr>
    <a:lvl9pPr marL="3657600" algn="l" defTabSz="914400" rtl="0" eaLnBrk="1" latinLnBrk="0" hangingPunct="1">
      <a:defRPr sz="2800"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9900"/>
    <a:srgbClr val="0000FF"/>
    <a:srgbClr val="000000"/>
    <a:srgbClr val="FFFF66"/>
    <a:srgbClr val="FFCC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39" autoAdjust="0"/>
    <p:restoredTop sz="94679" autoAdjust="0"/>
  </p:normalViewPr>
  <p:slideViewPr>
    <p:cSldViewPr>
      <p:cViewPr varScale="1">
        <p:scale>
          <a:sx n="86" d="100"/>
          <a:sy n="86" d="100"/>
        </p:scale>
        <p:origin x="12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249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defRPr sz="1200">
                <a:effectLst/>
                <a:latin typeface="Times New Roman" panose="02020603050405020304" pitchFamily="18" charset="0"/>
              </a:defRPr>
            </a:lvl1pPr>
          </a:lstStyle>
          <a:p>
            <a:pPr>
              <a:defRPr/>
            </a:pPr>
            <a:endParaRPr lang="en-US"/>
          </a:p>
        </p:txBody>
      </p:sp>
      <p:sp>
        <p:nvSpPr>
          <p:cNvPr id="1536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200">
                <a:effectLst/>
                <a:latin typeface="Times New Roman" panose="02020603050405020304" pitchFamily="18" charset="0"/>
              </a:defRPr>
            </a:lvl1pPr>
          </a:lstStyle>
          <a:p>
            <a:pPr>
              <a:defRPr/>
            </a:pPr>
            <a:endParaRPr lang="en-US"/>
          </a:p>
        </p:txBody>
      </p:sp>
      <p:sp>
        <p:nvSpPr>
          <p:cNvPr id="1536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lnSpc>
                <a:spcPct val="100000"/>
              </a:lnSpc>
              <a:spcBef>
                <a:spcPct val="0"/>
              </a:spcBef>
              <a:defRPr sz="1200">
                <a:effectLst/>
                <a:latin typeface="Times New Roman" panose="02020603050405020304" pitchFamily="18" charset="0"/>
              </a:defRPr>
            </a:lvl1pPr>
          </a:lstStyle>
          <a:p>
            <a:pPr>
              <a:defRPr/>
            </a:pPr>
            <a:r>
              <a:rPr lang="en-US"/>
              <a:t>CCD Image Acquisition</a:t>
            </a:r>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lnSpc>
                <a:spcPct val="100000"/>
              </a:lnSpc>
              <a:spcBef>
                <a:spcPct val="0"/>
              </a:spcBef>
              <a:defRPr sz="1200">
                <a:effectLst/>
                <a:latin typeface="Times New Roman" panose="02020603050405020304" pitchFamily="18" charset="0"/>
              </a:defRPr>
            </a:lvl1pPr>
          </a:lstStyle>
          <a:p>
            <a:pPr>
              <a:defRPr/>
            </a:pPr>
            <a:fld id="{9ACB0F80-3295-404E-B5E4-F2537991CFFD}" type="slidenum">
              <a:rPr lang="en-US"/>
              <a:pPr>
                <a:defRPr/>
              </a:pPr>
              <a:t>‹#›</a:t>
            </a:fld>
            <a:endParaRPr lang="en-US"/>
          </a:p>
        </p:txBody>
      </p:sp>
    </p:spTree>
    <p:extLst>
      <p:ext uri="{BB962C8B-B14F-4D97-AF65-F5344CB8AC3E}">
        <p14:creationId xmlns:p14="http://schemas.microsoft.com/office/powerpoint/2010/main" val="24098962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defRPr sz="1200">
                <a:effectLst/>
                <a:latin typeface="Times New Roman" panose="02020603050405020304" pitchFamily="18" charset="0"/>
              </a:defRPr>
            </a:lvl1pPr>
          </a:lstStyle>
          <a:p>
            <a:pPr>
              <a:defRPr/>
            </a:pPr>
            <a:endParaRPr lang="en-US"/>
          </a:p>
        </p:txBody>
      </p:sp>
      <p:sp>
        <p:nvSpPr>
          <p:cNvPr id="1741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200">
                <a:effectLst/>
                <a:latin typeface="Times New Roman" panose="02020603050405020304" pitchFamily="18" charset="0"/>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lnSpc>
                <a:spcPct val="100000"/>
              </a:lnSpc>
              <a:spcBef>
                <a:spcPct val="0"/>
              </a:spcBef>
              <a:defRPr sz="1200">
                <a:effectLst/>
                <a:latin typeface="Times New Roman" panose="02020603050405020304" pitchFamily="18" charset="0"/>
              </a:defRPr>
            </a:lvl1pPr>
          </a:lstStyle>
          <a:p>
            <a:pPr>
              <a:defRPr/>
            </a:pPr>
            <a:endParaRPr lang="en-US"/>
          </a:p>
        </p:txBody>
      </p:sp>
      <p:sp>
        <p:nvSpPr>
          <p:cNvPr id="1741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lnSpc>
                <a:spcPct val="100000"/>
              </a:lnSpc>
              <a:spcBef>
                <a:spcPct val="0"/>
              </a:spcBef>
              <a:defRPr sz="1200">
                <a:effectLst/>
                <a:latin typeface="Times New Roman" panose="02020603050405020304" pitchFamily="18" charset="0"/>
              </a:defRPr>
            </a:lvl1pPr>
          </a:lstStyle>
          <a:p>
            <a:pPr>
              <a:defRPr/>
            </a:pPr>
            <a:fld id="{A6AF4B71-807A-45F6-A393-4FFE04D7A513}" type="slidenum">
              <a:rPr lang="en-US"/>
              <a:pPr>
                <a:defRPr/>
              </a:pPr>
              <a:t>‹#›</a:t>
            </a:fld>
            <a:endParaRPr lang="en-US"/>
          </a:p>
        </p:txBody>
      </p:sp>
    </p:spTree>
    <p:extLst>
      <p:ext uri="{BB962C8B-B14F-4D97-AF65-F5344CB8AC3E}">
        <p14:creationId xmlns:p14="http://schemas.microsoft.com/office/powerpoint/2010/main" val="17925633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fld id="{B67D7A48-46F4-4108-BCE6-DA0D1AB928AE}" type="slidenum">
              <a:rPr lang="en-US" altLang="en-US" sz="1200" smtClean="0">
                <a:latin typeface="Times New Roman" panose="02020603050405020304" pitchFamily="18" charset="0"/>
              </a:rPr>
              <a:pPr/>
              <a:t>1</a:t>
            </a:fld>
            <a:endParaRPr lang="en-US" altLang="en-US" sz="1200">
              <a:latin typeface="Times New Roman" panose="02020603050405020304" pitchFamily="18"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4184025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fld id="{A0DAF552-694E-4071-9172-F43178EFF413}" type="slidenum">
              <a:rPr lang="en-US" altLang="en-US" sz="1200" smtClean="0">
                <a:latin typeface="Times New Roman" panose="02020603050405020304" pitchFamily="18" charset="0"/>
              </a:rPr>
              <a:pPr/>
              <a:t>31</a:t>
            </a:fld>
            <a:endParaRPr lang="en-US" altLang="en-US" sz="1200">
              <a:latin typeface="Times New Roman" panose="02020603050405020304" pitchFamily="18"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r>
              <a:rPr lang="en-US" altLang="en-US"/>
              <a:t>Combing happens when you don’t have enough dynamic range to stretch out values.  Common when working in 8-bit mode.  Also common in images with bad S/N.  Bad S/N=poor dynamic range.  Combining can also occur when you stretch after performing deconvolution (sharpening), since raising local contrast will group values together and actually diminish DR.  Conversely, noise removal and gaussian blurring (convolution) can help recover localized DR, and thus can restore data loss as shown in a combed histogram.    </a:t>
            </a:r>
          </a:p>
        </p:txBody>
      </p:sp>
    </p:spTree>
    <p:extLst>
      <p:ext uri="{BB962C8B-B14F-4D97-AF65-F5344CB8AC3E}">
        <p14:creationId xmlns:p14="http://schemas.microsoft.com/office/powerpoint/2010/main" val="610587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chemeClr val="bg1"/>
                </a:solidFill>
                <a:miter lim="800000"/>
                <a:headEnd/>
                <a:tailEnd/>
              </a14:hiddenLine>
            </a:ext>
          </a:extLst>
        </p:spPr>
        <p:txBody>
          <a:bodyPr wrap="none" anchor="ctr"/>
          <a:lstStyle>
            <a:lvl1pPr>
              <a:lnSpc>
                <a:spcPct val="80000"/>
              </a:lnSpc>
              <a:spcBef>
                <a:spcPct val="20000"/>
              </a:spcBef>
              <a:defRPr sz="2800">
                <a:solidFill>
                  <a:schemeClr val="tx1"/>
                </a:solidFill>
                <a:latin typeface="Tahoma" panose="020B0604030504040204" pitchFamily="34" charset="0"/>
              </a:defRPr>
            </a:lvl1pPr>
            <a:lvl2pPr marL="742950" indent="-285750">
              <a:lnSpc>
                <a:spcPct val="80000"/>
              </a:lnSpc>
              <a:spcBef>
                <a:spcPct val="20000"/>
              </a:spcBef>
              <a:defRPr sz="2800">
                <a:solidFill>
                  <a:schemeClr val="tx1"/>
                </a:solidFill>
                <a:latin typeface="Tahoma" panose="020B0604030504040204" pitchFamily="34" charset="0"/>
              </a:defRPr>
            </a:lvl2pPr>
            <a:lvl3pPr marL="1143000" indent="-228600">
              <a:lnSpc>
                <a:spcPct val="80000"/>
              </a:lnSpc>
              <a:spcBef>
                <a:spcPct val="20000"/>
              </a:spcBef>
              <a:defRPr sz="2800">
                <a:solidFill>
                  <a:schemeClr val="tx1"/>
                </a:solidFill>
                <a:latin typeface="Tahoma" panose="020B0604030504040204" pitchFamily="34" charset="0"/>
              </a:defRPr>
            </a:lvl3pPr>
            <a:lvl4pPr marL="1600200" indent="-228600">
              <a:lnSpc>
                <a:spcPct val="80000"/>
              </a:lnSpc>
              <a:spcBef>
                <a:spcPct val="20000"/>
              </a:spcBef>
              <a:defRPr sz="2800">
                <a:solidFill>
                  <a:schemeClr val="tx1"/>
                </a:solidFill>
                <a:latin typeface="Tahoma" panose="020B0604030504040204" pitchFamily="34" charset="0"/>
              </a:defRPr>
            </a:lvl4pPr>
            <a:lvl5pPr marL="2057400" indent="-228600">
              <a:lnSpc>
                <a:spcPct val="80000"/>
              </a:lnSpc>
              <a:spcBef>
                <a:spcPct val="20000"/>
              </a:spcBef>
              <a:defRPr sz="2800">
                <a:solidFill>
                  <a:schemeClr val="tx1"/>
                </a:solidFill>
                <a:latin typeface="Tahoma" panose="020B0604030504040204" pitchFamily="34" charset="0"/>
              </a:defRPr>
            </a:lvl5pPr>
            <a:lvl6pPr marL="2514600" indent="-228600" eaLnBrk="0" fontAlgn="base" hangingPunct="0">
              <a:lnSpc>
                <a:spcPct val="80000"/>
              </a:lnSpc>
              <a:spcBef>
                <a:spcPct val="20000"/>
              </a:spcBef>
              <a:spcAft>
                <a:spcPct val="0"/>
              </a:spcAft>
              <a:defRPr sz="2800">
                <a:solidFill>
                  <a:schemeClr val="tx1"/>
                </a:solidFill>
                <a:latin typeface="Tahoma" panose="020B0604030504040204" pitchFamily="34" charset="0"/>
              </a:defRPr>
            </a:lvl6pPr>
            <a:lvl7pPr marL="2971800" indent="-228600" eaLnBrk="0" fontAlgn="base" hangingPunct="0">
              <a:lnSpc>
                <a:spcPct val="80000"/>
              </a:lnSpc>
              <a:spcBef>
                <a:spcPct val="20000"/>
              </a:spcBef>
              <a:spcAft>
                <a:spcPct val="0"/>
              </a:spcAft>
              <a:defRPr sz="2800">
                <a:solidFill>
                  <a:schemeClr val="tx1"/>
                </a:solidFill>
                <a:latin typeface="Tahoma" panose="020B0604030504040204" pitchFamily="34" charset="0"/>
              </a:defRPr>
            </a:lvl7pPr>
            <a:lvl8pPr marL="3429000" indent="-228600" eaLnBrk="0" fontAlgn="base" hangingPunct="0">
              <a:lnSpc>
                <a:spcPct val="80000"/>
              </a:lnSpc>
              <a:spcBef>
                <a:spcPct val="20000"/>
              </a:spcBef>
              <a:spcAft>
                <a:spcPct val="0"/>
              </a:spcAft>
              <a:defRPr sz="2800">
                <a:solidFill>
                  <a:schemeClr val="tx1"/>
                </a:solidFill>
                <a:latin typeface="Tahoma" panose="020B0604030504040204" pitchFamily="34" charset="0"/>
              </a:defRPr>
            </a:lvl8pPr>
            <a:lvl9pPr marL="3886200" indent="-228600" eaLnBrk="0" fontAlgn="base" hangingPunct="0">
              <a:lnSpc>
                <a:spcPct val="80000"/>
              </a:lnSpc>
              <a:spcBef>
                <a:spcPct val="20000"/>
              </a:spcBef>
              <a:spcAft>
                <a:spcPct val="0"/>
              </a:spcAft>
              <a:defRPr sz="2800">
                <a:solidFill>
                  <a:schemeClr val="tx1"/>
                </a:solidFill>
                <a:latin typeface="Tahoma" panose="020B0604030504040204" pitchFamily="34" charset="0"/>
              </a:defRPr>
            </a:lvl9pPr>
          </a:lstStyle>
          <a:p>
            <a:pPr algn="ctr" eaLnBrk="1" hangingPunct="1">
              <a:lnSpc>
                <a:spcPct val="100000"/>
              </a:lnSpc>
              <a:spcBef>
                <a:spcPct val="0"/>
              </a:spcBef>
              <a:defRPr/>
            </a:pPr>
            <a:endParaRPr kumimoji="1" lang="en-US" sz="2400">
              <a:latin typeface="Times New Roman" panose="02020603050405020304" pitchFamily="18" charset="0"/>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lnSpc>
                <a:spcPct val="80000"/>
              </a:lnSpc>
              <a:spcBef>
                <a:spcPct val="20000"/>
              </a:spcBef>
              <a:defRPr sz="2800">
                <a:solidFill>
                  <a:schemeClr val="tx1"/>
                </a:solidFill>
                <a:latin typeface="Tahoma" panose="020B0604030504040204" pitchFamily="34" charset="0"/>
              </a:defRPr>
            </a:lvl1pPr>
            <a:lvl2pPr marL="742950" indent="-285750">
              <a:lnSpc>
                <a:spcPct val="80000"/>
              </a:lnSpc>
              <a:spcBef>
                <a:spcPct val="20000"/>
              </a:spcBef>
              <a:defRPr sz="2800">
                <a:solidFill>
                  <a:schemeClr val="tx1"/>
                </a:solidFill>
                <a:latin typeface="Tahoma" panose="020B0604030504040204" pitchFamily="34" charset="0"/>
              </a:defRPr>
            </a:lvl2pPr>
            <a:lvl3pPr marL="1143000" indent="-228600">
              <a:lnSpc>
                <a:spcPct val="80000"/>
              </a:lnSpc>
              <a:spcBef>
                <a:spcPct val="20000"/>
              </a:spcBef>
              <a:defRPr sz="2800">
                <a:solidFill>
                  <a:schemeClr val="tx1"/>
                </a:solidFill>
                <a:latin typeface="Tahoma" panose="020B0604030504040204" pitchFamily="34" charset="0"/>
              </a:defRPr>
            </a:lvl3pPr>
            <a:lvl4pPr marL="1600200" indent="-228600">
              <a:lnSpc>
                <a:spcPct val="80000"/>
              </a:lnSpc>
              <a:spcBef>
                <a:spcPct val="20000"/>
              </a:spcBef>
              <a:defRPr sz="2800">
                <a:solidFill>
                  <a:schemeClr val="tx1"/>
                </a:solidFill>
                <a:latin typeface="Tahoma" panose="020B0604030504040204" pitchFamily="34" charset="0"/>
              </a:defRPr>
            </a:lvl4pPr>
            <a:lvl5pPr marL="2057400" indent="-228600">
              <a:lnSpc>
                <a:spcPct val="80000"/>
              </a:lnSpc>
              <a:spcBef>
                <a:spcPct val="20000"/>
              </a:spcBef>
              <a:defRPr sz="2800">
                <a:solidFill>
                  <a:schemeClr val="tx1"/>
                </a:solidFill>
                <a:latin typeface="Tahoma" panose="020B0604030504040204" pitchFamily="34" charset="0"/>
              </a:defRPr>
            </a:lvl5pPr>
            <a:lvl6pPr marL="2514600" indent="-228600" eaLnBrk="0" fontAlgn="base" hangingPunct="0">
              <a:lnSpc>
                <a:spcPct val="80000"/>
              </a:lnSpc>
              <a:spcBef>
                <a:spcPct val="20000"/>
              </a:spcBef>
              <a:spcAft>
                <a:spcPct val="0"/>
              </a:spcAft>
              <a:defRPr sz="2800">
                <a:solidFill>
                  <a:schemeClr val="tx1"/>
                </a:solidFill>
                <a:latin typeface="Tahoma" panose="020B0604030504040204" pitchFamily="34" charset="0"/>
              </a:defRPr>
            </a:lvl6pPr>
            <a:lvl7pPr marL="2971800" indent="-228600" eaLnBrk="0" fontAlgn="base" hangingPunct="0">
              <a:lnSpc>
                <a:spcPct val="80000"/>
              </a:lnSpc>
              <a:spcBef>
                <a:spcPct val="20000"/>
              </a:spcBef>
              <a:spcAft>
                <a:spcPct val="0"/>
              </a:spcAft>
              <a:defRPr sz="2800">
                <a:solidFill>
                  <a:schemeClr val="tx1"/>
                </a:solidFill>
                <a:latin typeface="Tahoma" panose="020B0604030504040204" pitchFamily="34" charset="0"/>
              </a:defRPr>
            </a:lvl7pPr>
            <a:lvl8pPr marL="3429000" indent="-228600" eaLnBrk="0" fontAlgn="base" hangingPunct="0">
              <a:lnSpc>
                <a:spcPct val="80000"/>
              </a:lnSpc>
              <a:spcBef>
                <a:spcPct val="20000"/>
              </a:spcBef>
              <a:spcAft>
                <a:spcPct val="0"/>
              </a:spcAft>
              <a:defRPr sz="2800">
                <a:solidFill>
                  <a:schemeClr val="tx1"/>
                </a:solidFill>
                <a:latin typeface="Tahoma" panose="020B0604030504040204" pitchFamily="34" charset="0"/>
              </a:defRPr>
            </a:lvl8pPr>
            <a:lvl9pPr marL="3886200" indent="-228600" eaLnBrk="0" fontAlgn="base" hangingPunct="0">
              <a:lnSpc>
                <a:spcPct val="80000"/>
              </a:lnSpc>
              <a:spcBef>
                <a:spcPct val="20000"/>
              </a:spcBef>
              <a:spcAft>
                <a:spcPct val="0"/>
              </a:spcAft>
              <a:defRPr sz="2800">
                <a:solidFill>
                  <a:schemeClr val="tx1"/>
                </a:solidFill>
                <a:latin typeface="Tahoma" panose="020B0604030504040204" pitchFamily="34" charset="0"/>
              </a:defRPr>
            </a:lvl9pPr>
          </a:lstStyle>
          <a:p>
            <a:pPr algn="ctr" eaLnBrk="1" hangingPunct="1">
              <a:lnSpc>
                <a:spcPct val="100000"/>
              </a:lnSpc>
              <a:spcBef>
                <a:spcPct val="0"/>
              </a:spcBef>
              <a:defRPr/>
            </a:pPr>
            <a:endParaRPr kumimoji="1" lang="en-US" sz="2400">
              <a:latin typeface="Times New Roman" panose="02020603050405020304" pitchFamily="18" charset="0"/>
            </a:endParaRPr>
          </a:p>
        </p:txBody>
      </p:sp>
      <p:sp>
        <p:nvSpPr>
          <p:cNvPr id="129027" name="Rectangle 3"/>
          <p:cNvSpPr>
            <a:spLocks noGrp="1" noChangeArrowheads="1"/>
          </p:cNvSpPr>
          <p:nvPr>
            <p:ph type="ctrTitle"/>
          </p:nvPr>
        </p:nvSpPr>
        <p:spPr>
          <a:xfrm>
            <a:off x="990600" y="2514600"/>
            <a:ext cx="7467600" cy="7620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lvl1pPr>
          </a:lstStyle>
          <a:p>
            <a:pPr lvl="0"/>
            <a:r>
              <a:rPr lang="en-US" noProof="0"/>
              <a:t>Click to edit Master title style</a:t>
            </a:r>
          </a:p>
        </p:txBody>
      </p:sp>
      <p:sp>
        <p:nvSpPr>
          <p:cNvPr id="129028"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6" name="Date Placeholder 5"/>
          <p:cNvSpPr>
            <a:spLocks noGrp="1" noChangeArrowheads="1"/>
          </p:cNvSpPr>
          <p:nvPr>
            <p:ph type="dt" sz="half" idx="10"/>
          </p:nvPr>
        </p:nvSpPr>
        <p:spPr bwMode="auto">
          <a:xfrm>
            <a:off x="838200" y="6248400"/>
            <a:ext cx="1752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lnSpc>
                <a:spcPct val="100000"/>
              </a:lnSpc>
              <a:spcBef>
                <a:spcPct val="50000"/>
              </a:spcBef>
              <a:defRPr sz="1400">
                <a:solidFill>
                  <a:srgbClr val="CCECFF"/>
                </a:solidFill>
                <a:effectLst/>
                <a:latin typeface="Times New Roman" panose="02020603050405020304" pitchFamily="18" charset="0"/>
              </a:defRPr>
            </a:lvl1pPr>
          </a:lstStyle>
          <a:p>
            <a:pPr>
              <a:defRPr/>
            </a:pPr>
            <a:fld id="{E70A44BD-2540-40E8-B198-CF1AB24146AA}" type="datetime1">
              <a:rPr lang="en-US"/>
              <a:pPr>
                <a:defRPr/>
              </a:pPr>
              <a:t>2/5/2020</a:t>
            </a:fld>
            <a:endParaRPr lang="en-US"/>
          </a:p>
        </p:txBody>
      </p:sp>
      <p:sp>
        <p:nvSpPr>
          <p:cNvPr id="7" name="Footer Placeholder 6"/>
          <p:cNvSpPr>
            <a:spLocks noGrp="1" noChangeArrowheads="1"/>
          </p:cNvSpPr>
          <p:nvPr>
            <p:ph type="ftr" sz="quarter" idx="11"/>
          </p:nvPr>
        </p:nvSpPr>
        <p:spPr bwMode="auto">
          <a:xfrm>
            <a:off x="3276600" y="6248400"/>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50000"/>
              </a:spcBef>
              <a:defRPr sz="1400">
                <a:solidFill>
                  <a:srgbClr val="CCECFF"/>
                </a:solidFill>
                <a:effectLst/>
                <a:latin typeface="Times New Roman" panose="02020603050405020304" pitchFamily="18" charset="0"/>
              </a:defRPr>
            </a:lvl1pPr>
          </a:lstStyle>
          <a:p>
            <a:pPr>
              <a:defRPr/>
            </a:pPr>
            <a:r>
              <a:rPr lang="en-US"/>
              <a:t>Jay Ballauer - 3RF - www.allaboutastro.com</a:t>
            </a:r>
          </a:p>
        </p:txBody>
      </p:sp>
      <p:sp>
        <p:nvSpPr>
          <p:cNvPr id="8" name="Slide Number Placeholder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D6429EA9-8EA6-4E70-BCC9-D72A23B2A246}" type="slidenum">
              <a:rPr lang="en-US"/>
              <a:pPr>
                <a:defRPr/>
              </a:pPr>
              <a:t>‹#›</a:t>
            </a:fld>
            <a:endParaRPr lang="en-US"/>
          </a:p>
        </p:txBody>
      </p:sp>
    </p:spTree>
    <p:extLst>
      <p:ext uri="{BB962C8B-B14F-4D97-AF65-F5344CB8AC3E}">
        <p14:creationId xmlns:p14="http://schemas.microsoft.com/office/powerpoint/2010/main" val="265510740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44E9BC79-8F1A-4CB1-9968-50950B41336C}" type="slidenum">
              <a:rPr lang="en-US"/>
              <a:pPr>
                <a:defRPr/>
              </a:pPr>
              <a:t>‹#›</a:t>
            </a:fld>
            <a:endParaRPr lang="en-US"/>
          </a:p>
        </p:txBody>
      </p:sp>
    </p:spTree>
    <p:extLst>
      <p:ext uri="{BB962C8B-B14F-4D97-AF65-F5344CB8AC3E}">
        <p14:creationId xmlns:p14="http://schemas.microsoft.com/office/powerpoint/2010/main" val="310343307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E5FF5944-865F-4002-9FA2-67DB3C9C1ED1}" type="slidenum">
              <a:rPr lang="en-US"/>
              <a:pPr>
                <a:defRPr/>
              </a:pPr>
              <a:t>‹#›</a:t>
            </a:fld>
            <a:endParaRPr lang="en-US"/>
          </a:p>
        </p:txBody>
      </p:sp>
    </p:spTree>
    <p:extLst>
      <p:ext uri="{BB962C8B-B14F-4D97-AF65-F5344CB8AC3E}">
        <p14:creationId xmlns:p14="http://schemas.microsoft.com/office/powerpoint/2010/main" val="124446126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673FE8BB-3CFB-454E-868F-13DE5EB9315D}" type="slidenum">
              <a:rPr lang="en-US"/>
              <a:pPr>
                <a:defRPr/>
              </a:pPr>
              <a:t>‹#›</a:t>
            </a:fld>
            <a:endParaRPr lang="en-US"/>
          </a:p>
        </p:txBody>
      </p:sp>
    </p:spTree>
    <p:extLst>
      <p:ext uri="{BB962C8B-B14F-4D97-AF65-F5344CB8AC3E}">
        <p14:creationId xmlns:p14="http://schemas.microsoft.com/office/powerpoint/2010/main" val="135054433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0"/>
          </p:nvPr>
        </p:nvSpPr>
        <p:spPr>
          <a:ln/>
        </p:spPr>
        <p:txBody>
          <a:bodyPr/>
          <a:lstStyle>
            <a:lvl1pPr>
              <a:defRPr/>
            </a:lvl1pPr>
          </a:lstStyle>
          <a:p>
            <a:pPr>
              <a:defRPr/>
            </a:pPr>
            <a:fld id="{D278A8C7-1E36-46F3-96B5-83E245B29D38}" type="slidenum">
              <a:rPr lang="en-US"/>
              <a:pPr>
                <a:defRPr/>
              </a:pPr>
              <a:t>‹#›</a:t>
            </a:fld>
            <a:endParaRPr lang="en-US"/>
          </a:p>
        </p:txBody>
      </p:sp>
    </p:spTree>
    <p:extLst>
      <p:ext uri="{BB962C8B-B14F-4D97-AF65-F5344CB8AC3E}">
        <p14:creationId xmlns:p14="http://schemas.microsoft.com/office/powerpoint/2010/main" val="316625153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A0609FEA-899F-457C-84FF-E367C0E6583C}" type="slidenum">
              <a:rPr lang="en-US"/>
              <a:pPr>
                <a:defRPr/>
              </a:pPr>
              <a:t>‹#›</a:t>
            </a:fld>
            <a:endParaRPr lang="en-US"/>
          </a:p>
        </p:txBody>
      </p:sp>
    </p:spTree>
    <p:extLst>
      <p:ext uri="{BB962C8B-B14F-4D97-AF65-F5344CB8AC3E}">
        <p14:creationId xmlns:p14="http://schemas.microsoft.com/office/powerpoint/2010/main" val="270583926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34381552-D604-494C-84DF-4D5FB1FBD541}" type="slidenum">
              <a:rPr lang="en-US"/>
              <a:pPr>
                <a:defRPr/>
              </a:pPr>
              <a:t>‹#›</a:t>
            </a:fld>
            <a:endParaRPr lang="en-US"/>
          </a:p>
        </p:txBody>
      </p:sp>
    </p:spTree>
    <p:extLst>
      <p:ext uri="{BB962C8B-B14F-4D97-AF65-F5344CB8AC3E}">
        <p14:creationId xmlns:p14="http://schemas.microsoft.com/office/powerpoint/2010/main" val="126516646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457200"/>
            <a:ext cx="82296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fld id="{E3411355-C8D6-4EEC-BFB5-A48AAB06DE1F}" type="slidenum">
              <a:rPr lang="en-US"/>
              <a:pPr>
                <a:defRPr/>
              </a:pPr>
              <a:t>‹#›</a:t>
            </a:fld>
            <a:endParaRPr lang="en-US"/>
          </a:p>
        </p:txBody>
      </p:sp>
    </p:spTree>
    <p:extLst>
      <p:ext uri="{BB962C8B-B14F-4D97-AF65-F5344CB8AC3E}">
        <p14:creationId xmlns:p14="http://schemas.microsoft.com/office/powerpoint/2010/main" val="21124309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74AFEBE7-193B-4FD1-8D6A-69CA452D6E3F}" type="slidenum">
              <a:rPr lang="en-US"/>
              <a:pPr>
                <a:defRPr/>
              </a:pPr>
              <a:t>‹#›</a:t>
            </a:fld>
            <a:endParaRPr lang="en-US"/>
          </a:p>
        </p:txBody>
      </p:sp>
    </p:spTree>
    <p:extLst>
      <p:ext uri="{BB962C8B-B14F-4D97-AF65-F5344CB8AC3E}">
        <p14:creationId xmlns:p14="http://schemas.microsoft.com/office/powerpoint/2010/main" val="403621088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9CC8C3FF-C588-4D80-94E2-7D085C0D207B}" type="slidenum">
              <a:rPr lang="en-US"/>
              <a:pPr>
                <a:defRPr/>
              </a:pPr>
              <a:t>‹#›</a:t>
            </a:fld>
            <a:endParaRPr lang="en-US"/>
          </a:p>
        </p:txBody>
      </p:sp>
    </p:spTree>
    <p:extLst>
      <p:ext uri="{BB962C8B-B14F-4D97-AF65-F5344CB8AC3E}">
        <p14:creationId xmlns:p14="http://schemas.microsoft.com/office/powerpoint/2010/main" val="417549929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C04935DA-7B45-4F17-BE75-040AE9644839}" type="slidenum">
              <a:rPr lang="en-US"/>
              <a:pPr>
                <a:defRPr/>
              </a:pPr>
              <a:t>‹#›</a:t>
            </a:fld>
            <a:endParaRPr lang="en-US"/>
          </a:p>
        </p:txBody>
      </p:sp>
    </p:spTree>
    <p:extLst>
      <p:ext uri="{BB962C8B-B14F-4D97-AF65-F5344CB8AC3E}">
        <p14:creationId xmlns:p14="http://schemas.microsoft.com/office/powerpoint/2010/main" val="374041378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3407D715-7995-463A-8186-0C80AC7D6B0D}" type="slidenum">
              <a:rPr lang="en-US"/>
              <a:pPr>
                <a:defRPr/>
              </a:pPr>
              <a:t>‹#›</a:t>
            </a:fld>
            <a:endParaRPr lang="en-US"/>
          </a:p>
        </p:txBody>
      </p:sp>
    </p:spTree>
    <p:extLst>
      <p:ext uri="{BB962C8B-B14F-4D97-AF65-F5344CB8AC3E}">
        <p14:creationId xmlns:p14="http://schemas.microsoft.com/office/powerpoint/2010/main" val="417894543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9E9DB305-9EF0-44DA-8C67-C300AE9F4A73}" type="slidenum">
              <a:rPr lang="en-US"/>
              <a:pPr>
                <a:defRPr/>
              </a:pPr>
              <a:t>‹#›</a:t>
            </a:fld>
            <a:endParaRPr lang="en-US"/>
          </a:p>
        </p:txBody>
      </p:sp>
    </p:spTree>
    <p:extLst>
      <p:ext uri="{BB962C8B-B14F-4D97-AF65-F5344CB8AC3E}">
        <p14:creationId xmlns:p14="http://schemas.microsoft.com/office/powerpoint/2010/main" val="178935352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8D8793F-B2A9-4E57-990C-74900B1DF475}" type="slidenum">
              <a:rPr lang="en-US"/>
              <a:pPr>
                <a:defRPr/>
              </a:pPr>
              <a:t>‹#›</a:t>
            </a:fld>
            <a:endParaRPr lang="en-US"/>
          </a:p>
        </p:txBody>
      </p:sp>
    </p:spTree>
    <p:extLst>
      <p:ext uri="{BB962C8B-B14F-4D97-AF65-F5344CB8AC3E}">
        <p14:creationId xmlns:p14="http://schemas.microsoft.com/office/powerpoint/2010/main" val="30465573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4A24A02-67C3-4958-A6D8-9ACB328E1B37}" type="slidenum">
              <a:rPr lang="en-US"/>
              <a:pPr>
                <a:defRPr/>
              </a:pPr>
              <a:t>‹#›</a:t>
            </a:fld>
            <a:endParaRPr lang="en-US"/>
          </a:p>
        </p:txBody>
      </p:sp>
    </p:spTree>
    <p:extLst>
      <p:ext uri="{BB962C8B-B14F-4D97-AF65-F5344CB8AC3E}">
        <p14:creationId xmlns:p14="http://schemas.microsoft.com/office/powerpoint/2010/main" val="97378403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AE84E3A-E324-4E28-B782-4E9A16A17608}" type="slidenum">
              <a:rPr lang="en-US"/>
              <a:pPr>
                <a:defRPr/>
              </a:pPr>
              <a:t>‹#›</a:t>
            </a:fld>
            <a:endParaRPr lang="en-US"/>
          </a:p>
        </p:txBody>
      </p:sp>
    </p:spTree>
    <p:extLst>
      <p:ext uri="{BB962C8B-B14F-4D97-AF65-F5344CB8AC3E}">
        <p14:creationId xmlns:p14="http://schemas.microsoft.com/office/powerpoint/2010/main" val="194069181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8006"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50000"/>
              </a:spcBef>
              <a:defRPr sz="1400">
                <a:effectLst/>
                <a:latin typeface="Times New Roman" panose="02020603050405020304" pitchFamily="18" charset="0"/>
              </a:defRPr>
            </a:lvl1pPr>
          </a:lstStyle>
          <a:p>
            <a:pPr>
              <a:defRPr/>
            </a:pPr>
            <a:fld id="{157A4164-8DA2-459B-9B47-97E52708DBD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06"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Lst>
  <p:transition spd="slow">
    <p:fade/>
  </p:transition>
  <p:hf hdr="0" ftr="0" dt="0"/>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5.jpeg"/><Relationship Id="rId7"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33.png"/><Relationship Id="rId5" Type="http://schemas.openxmlformats.org/officeDocument/2006/relationships/oleObject" Target="../embeddings/oleObject3.bin"/><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2.xml"/><Relationship Id="rId7" Type="http://schemas.openxmlformats.org/officeDocument/2006/relationships/image" Target="../media/image38.png"/><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37.png"/><Relationship Id="rId4" Type="http://schemas.openxmlformats.org/officeDocument/2006/relationships/oleObject" Target="../embeddings/oleObject5.bin"/><Relationship Id="rId9"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3rf.org/" TargetMode="External"/><Relationship Id="rId2" Type="http://schemas.openxmlformats.org/officeDocument/2006/relationships/hyperlink" Target="http://www.allaboutastro.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p:cNvSpPr>
            <a:spLocks noGrp="1" noChangeArrowheads="1"/>
          </p:cNvSpPr>
          <p:nvPr>
            <p:ph type="ctrTitle"/>
          </p:nvPr>
        </p:nvSpPr>
        <p:spPr>
          <a:xfrm>
            <a:off x="990600" y="2568575"/>
            <a:ext cx="7924800" cy="708025"/>
          </a:xfrm>
        </p:spPr>
        <p:txBody>
          <a:bodyPr/>
          <a:lstStyle/>
          <a:p>
            <a:pPr eaLnBrk="1" hangingPunct="1">
              <a:defRPr/>
            </a:pPr>
            <a:r>
              <a:rPr lang="en-US" sz="4000" dirty="0"/>
              <a:t>Topic: “Acquiring Great Data”</a:t>
            </a:r>
          </a:p>
        </p:txBody>
      </p:sp>
      <p:sp>
        <p:nvSpPr>
          <p:cNvPr id="4101" name="Rectangle 5"/>
          <p:cNvSpPr>
            <a:spLocks noGrp="1" noChangeArrowheads="1"/>
          </p:cNvSpPr>
          <p:nvPr>
            <p:ph type="subTitle" idx="1"/>
          </p:nvPr>
        </p:nvSpPr>
        <p:spPr>
          <a:xfrm>
            <a:off x="1447800" y="3733800"/>
            <a:ext cx="4572000" cy="2438400"/>
          </a:xfrm>
        </p:spPr>
        <p:txBody>
          <a:bodyPr/>
          <a:lstStyle/>
          <a:p>
            <a:pPr algn="l" eaLnBrk="1" hangingPunct="1">
              <a:defRPr/>
            </a:pPr>
            <a:r>
              <a:rPr lang="en-US" sz="2000" dirty="0"/>
              <a:t>by Jay Ballauer</a:t>
            </a:r>
          </a:p>
          <a:p>
            <a:pPr algn="l" eaLnBrk="1" hangingPunct="1">
              <a:defRPr/>
            </a:pPr>
            <a:endParaRPr lang="en-US" sz="2000" dirty="0"/>
          </a:p>
          <a:p>
            <a:pPr algn="l" eaLnBrk="1" hangingPunct="1">
              <a:defRPr/>
            </a:pPr>
            <a:r>
              <a:rPr lang="en-US" sz="2000" dirty="0"/>
              <a:t>FWAS - APSIG</a:t>
            </a:r>
          </a:p>
          <a:p>
            <a:pPr algn="l" eaLnBrk="1" hangingPunct="1">
              <a:defRPr/>
            </a:pPr>
            <a:r>
              <a:rPr lang="en-US" sz="2000" dirty="0"/>
              <a:t>February 2020</a:t>
            </a:r>
          </a:p>
        </p:txBody>
      </p:sp>
      <p:pic>
        <p:nvPicPr>
          <p:cNvPr id="8197" name="Picture 24" descr="ballauer_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5987" y="3863838"/>
            <a:ext cx="3215385" cy="217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1266" y="28179"/>
            <a:ext cx="4283382" cy="24102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987332" cy="8017579"/>
          </a:xfrm>
          <a:prstGeom prst="rect">
            <a:avLst/>
          </a:prstGeom>
          <a:noFill/>
        </p:spPr>
        <p:txBody>
          <a:bodyPr wrap="none" rtlCol="0">
            <a:spAutoFit/>
          </a:bodyPr>
          <a:lstStyle/>
          <a:p>
            <a:r>
              <a:rPr lang="en-US" sz="2100" dirty="0"/>
              <a:t>QHY 600 Summary: </a:t>
            </a:r>
          </a:p>
          <a:p>
            <a:endParaRPr lang="en-US" sz="2100" dirty="0"/>
          </a:p>
          <a:p>
            <a:r>
              <a:rPr lang="en-US" sz="2100" dirty="0"/>
              <a:t>Pros: </a:t>
            </a:r>
          </a:p>
          <a:p>
            <a:endParaRPr lang="en-US" sz="2100" dirty="0"/>
          </a:p>
          <a:p>
            <a:pPr marL="214313" indent="-214313">
              <a:buFontTx/>
              <a:buChar char="-"/>
            </a:pPr>
            <a:r>
              <a:rPr lang="en-US" sz="2000" dirty="0"/>
              <a:t>The first 16-bit CMOS chip camera</a:t>
            </a:r>
          </a:p>
          <a:p>
            <a:pPr marL="214313" indent="-214313">
              <a:buFontTx/>
              <a:buChar char="-"/>
            </a:pPr>
            <a:r>
              <a:rPr lang="en-US" sz="2000" dirty="0"/>
              <a:t>Quantum efficiency is nearly the best in the game, especially at h-alpha line</a:t>
            </a:r>
          </a:p>
          <a:p>
            <a:pPr marL="214313" indent="-214313">
              <a:buFontTx/>
              <a:buChar char="-"/>
            </a:pPr>
            <a:r>
              <a:rPr lang="en-US" sz="2000" dirty="0"/>
              <a:t>Huge full-well capacities per unit pixel size</a:t>
            </a:r>
          </a:p>
          <a:p>
            <a:pPr marL="214313" indent="-214313">
              <a:buFontTx/>
              <a:buChar char="-"/>
            </a:pPr>
            <a:r>
              <a:rPr lang="en-US" sz="2000" dirty="0"/>
              <a:t>Small pixels to mate with shorter focal length instruments</a:t>
            </a:r>
          </a:p>
          <a:p>
            <a:pPr marL="214313" indent="-214313">
              <a:buFontTx/>
              <a:buChar char="-"/>
            </a:pPr>
            <a:r>
              <a:rPr lang="en-US" sz="2000" dirty="0"/>
              <a:t>Read noise levels extremely low, allowing shorter exposures</a:t>
            </a:r>
          </a:p>
          <a:p>
            <a:pPr marL="214313" indent="-214313">
              <a:buFontTx/>
              <a:buChar char="-"/>
            </a:pPr>
            <a:r>
              <a:rPr lang="en-US" sz="2000" dirty="0"/>
              <a:t>User- adjustable gain settings</a:t>
            </a:r>
          </a:p>
          <a:p>
            <a:pPr marL="214313" indent="-214313">
              <a:buFontTx/>
              <a:buChar char="-"/>
            </a:pPr>
            <a:r>
              <a:rPr lang="en-US" sz="2000" dirty="0"/>
              <a:t>Flexibility for deep space imaging or planetary work (in video mode) </a:t>
            </a:r>
          </a:p>
          <a:p>
            <a:pPr marL="214313" indent="-214313">
              <a:buFontTx/>
              <a:buChar char="-"/>
            </a:pPr>
            <a:r>
              <a:rPr lang="en-US" sz="2000" dirty="0"/>
              <a:t>Choice between grayscale and OSC varieties</a:t>
            </a:r>
          </a:p>
          <a:p>
            <a:pPr marL="214313" indent="-214313">
              <a:buFontTx/>
              <a:buChar char="-"/>
            </a:pPr>
            <a:r>
              <a:rPr lang="en-US" sz="2000" dirty="0"/>
              <a:t>Smaller footprint for RASA/</a:t>
            </a:r>
            <a:r>
              <a:rPr lang="en-US" sz="2000" dirty="0" err="1"/>
              <a:t>Hyperstar</a:t>
            </a:r>
            <a:r>
              <a:rPr lang="en-US" sz="2000" dirty="0"/>
              <a:t> systems</a:t>
            </a:r>
          </a:p>
          <a:p>
            <a:pPr marL="214313" indent="-214313">
              <a:buFontTx/>
              <a:buChar char="-"/>
            </a:pPr>
            <a:r>
              <a:rPr lang="en-US" sz="2000" dirty="0"/>
              <a:t>Smaller camera weight than typical CCD cameras</a:t>
            </a:r>
          </a:p>
          <a:p>
            <a:endParaRPr lang="en-US" sz="2100" dirty="0"/>
          </a:p>
          <a:p>
            <a:r>
              <a:rPr lang="en-US" sz="2100" dirty="0"/>
              <a:t>Cons: </a:t>
            </a:r>
          </a:p>
          <a:p>
            <a:endParaRPr lang="en-US" sz="2100" dirty="0"/>
          </a:p>
          <a:p>
            <a:pPr marL="214313" indent="-214313">
              <a:buFontTx/>
              <a:buChar char="-"/>
            </a:pPr>
            <a:r>
              <a:rPr lang="en-US" sz="2000" dirty="0"/>
              <a:t>File sizes will requires heavy computing power and storage capacities</a:t>
            </a:r>
          </a:p>
          <a:p>
            <a:pPr marL="214313" indent="-214313">
              <a:buFontTx/>
              <a:buChar char="-"/>
            </a:pPr>
            <a:r>
              <a:rPr lang="en-US" sz="2000" dirty="0"/>
              <a:t>Processing time is much longer than data from typical cameras</a:t>
            </a:r>
          </a:p>
          <a:p>
            <a:pPr marL="214313" indent="-214313">
              <a:buFontTx/>
              <a:buChar char="-"/>
            </a:pPr>
            <a:r>
              <a:rPr lang="en-US" sz="2000" dirty="0"/>
              <a:t>Drivers are QHY;  less reliable and lack of camera control options </a:t>
            </a:r>
          </a:p>
          <a:p>
            <a:pPr marL="214313" indent="-214313">
              <a:buFontTx/>
              <a:buChar char="-"/>
            </a:pPr>
            <a:r>
              <a:rPr lang="en-US" sz="2000" dirty="0"/>
              <a:t>Clouds prevent consistent use…</a:t>
            </a:r>
            <a:r>
              <a:rPr lang="en-US" sz="2000" dirty="0" err="1"/>
              <a:t>doh</a:t>
            </a:r>
            <a:r>
              <a:rPr lang="en-US" sz="2000" dirty="0"/>
              <a:t>!</a:t>
            </a:r>
          </a:p>
          <a:p>
            <a:pPr marL="214313" indent="-214313">
              <a:buFontTx/>
              <a:buChar char="-"/>
            </a:pPr>
            <a:endParaRPr lang="en-US" sz="2100" dirty="0"/>
          </a:p>
          <a:p>
            <a:pPr marL="214313" indent="-214313">
              <a:buFontTx/>
              <a:buChar char="-"/>
            </a:pPr>
            <a:endParaRPr lang="en-US" sz="2100" dirty="0"/>
          </a:p>
          <a:p>
            <a:pPr marL="214313" indent="-214313">
              <a:buFontTx/>
              <a:buChar char="-"/>
            </a:pPr>
            <a:endParaRPr lang="en-US" sz="2100" dirty="0"/>
          </a:p>
          <a:p>
            <a:pPr marL="214313" indent="-214313">
              <a:buFontTx/>
              <a:buChar char="-"/>
            </a:pPr>
            <a:endParaRPr lang="en-US" sz="2100" dirty="0"/>
          </a:p>
        </p:txBody>
      </p:sp>
    </p:spTree>
    <p:extLst>
      <p:ext uri="{BB962C8B-B14F-4D97-AF65-F5344CB8AC3E}">
        <p14:creationId xmlns:p14="http://schemas.microsoft.com/office/powerpoint/2010/main" val="3576997693"/>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0"/>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91043C75-5960-4E0F-B143-E2C267FE2AEB}" type="slidenum">
              <a:rPr lang="en-US" altLang="en-US" sz="1400" smtClean="0">
                <a:latin typeface="Times New Roman" panose="02020603050405020304" pitchFamily="18" charset="0"/>
              </a:rPr>
              <a:pPr>
                <a:spcBef>
                  <a:spcPct val="50000"/>
                </a:spcBef>
                <a:buClrTx/>
                <a:buSzTx/>
                <a:buFontTx/>
                <a:buNone/>
              </a:pPr>
              <a:t>11</a:t>
            </a:fld>
            <a:endParaRPr lang="en-US" altLang="en-US" sz="1400">
              <a:latin typeface="Times New Roman" panose="02020603050405020304" pitchFamily="18" charset="0"/>
            </a:endParaRPr>
          </a:p>
        </p:txBody>
      </p:sp>
      <p:sp>
        <p:nvSpPr>
          <p:cNvPr id="240642" name="Rectangle 2"/>
          <p:cNvSpPr>
            <a:spLocks noGrp="1" noChangeArrowheads="1"/>
          </p:cNvSpPr>
          <p:nvPr>
            <p:ph type="title"/>
          </p:nvPr>
        </p:nvSpPr>
        <p:spPr>
          <a:xfrm>
            <a:off x="304800" y="0"/>
            <a:ext cx="8458200" cy="1143000"/>
          </a:xfrm>
        </p:spPr>
        <p:txBody>
          <a:bodyPr/>
          <a:lstStyle/>
          <a:p>
            <a:pPr algn="ctr" eaLnBrk="1" hangingPunct="1">
              <a:defRPr/>
            </a:pPr>
            <a:r>
              <a:rPr lang="en-US" sz="4000" dirty="0"/>
              <a:t>Imaging Environment</a:t>
            </a:r>
          </a:p>
        </p:txBody>
      </p:sp>
      <p:sp>
        <p:nvSpPr>
          <p:cNvPr id="240643" name="Rectangle 3"/>
          <p:cNvSpPr>
            <a:spLocks noGrp="1" noChangeArrowheads="1"/>
          </p:cNvSpPr>
          <p:nvPr>
            <p:ph type="body" idx="1"/>
          </p:nvPr>
        </p:nvSpPr>
        <p:spPr>
          <a:xfrm>
            <a:off x="685800" y="1524000"/>
            <a:ext cx="7772400" cy="5029200"/>
          </a:xfrm>
        </p:spPr>
        <p:txBody>
          <a:bodyPr/>
          <a:lstStyle/>
          <a:p>
            <a:pPr eaLnBrk="1" hangingPunct="1">
              <a:lnSpc>
                <a:spcPct val="90000"/>
              </a:lnSpc>
              <a:defRPr/>
            </a:pPr>
            <a:r>
              <a:rPr lang="en-US" sz="2400" dirty="0"/>
              <a:t>One of the best ways to improve data collection is to optimize the imaging area.</a:t>
            </a:r>
          </a:p>
          <a:p>
            <a:pPr lvl="2" eaLnBrk="1" hangingPunct="1">
              <a:lnSpc>
                <a:spcPct val="90000"/>
              </a:lnSpc>
              <a:defRPr/>
            </a:pPr>
            <a:r>
              <a:rPr lang="en-US" sz="1800" dirty="0"/>
              <a:t>The vast majority of bad seeing happens within 30 ft. of your location.</a:t>
            </a:r>
          </a:p>
          <a:p>
            <a:pPr lvl="2" eaLnBrk="1" hangingPunct="1">
              <a:lnSpc>
                <a:spcPct val="90000"/>
              </a:lnSpc>
              <a:defRPr/>
            </a:pPr>
            <a:r>
              <a:rPr lang="en-US" sz="1800" dirty="0"/>
              <a:t>Acclimatize your optics – use a fan</a:t>
            </a:r>
          </a:p>
          <a:p>
            <a:pPr lvl="2" eaLnBrk="1" hangingPunct="1">
              <a:lnSpc>
                <a:spcPct val="90000"/>
              </a:lnSpc>
              <a:defRPr/>
            </a:pPr>
            <a:r>
              <a:rPr lang="en-US" sz="1800" dirty="0"/>
              <a:t>Set up in the grass and away from buildings</a:t>
            </a:r>
          </a:p>
          <a:p>
            <a:pPr lvl="2" eaLnBrk="1" hangingPunct="1">
              <a:lnSpc>
                <a:spcPct val="90000"/>
              </a:lnSpc>
              <a:defRPr/>
            </a:pPr>
            <a:r>
              <a:rPr lang="en-US" sz="1800" dirty="0"/>
              <a:t>Focusing shifts due to temperature</a:t>
            </a:r>
          </a:p>
          <a:p>
            <a:pPr lvl="2" eaLnBrk="1" hangingPunct="1">
              <a:lnSpc>
                <a:spcPct val="90000"/>
              </a:lnSpc>
              <a:defRPr/>
            </a:pPr>
            <a:r>
              <a:rPr lang="en-US" sz="1800" dirty="0"/>
              <a:t>Image in DARK SKIES!</a:t>
            </a:r>
            <a:endParaRPr lang="en-US" dirty="0"/>
          </a:p>
          <a:p>
            <a:pPr eaLnBrk="1" hangingPunct="1">
              <a:lnSpc>
                <a:spcPct val="90000"/>
              </a:lnSpc>
              <a:defRPr/>
            </a:pPr>
            <a:r>
              <a:rPr lang="en-US" sz="2400" dirty="0"/>
              <a:t>What does this mean for your workflow?</a:t>
            </a:r>
          </a:p>
          <a:p>
            <a:pPr marL="1371600" lvl="2" indent="-457200" eaLnBrk="1" hangingPunct="1">
              <a:lnSpc>
                <a:spcPct val="90000"/>
              </a:lnSpc>
              <a:buAutoNum type="arabicPeriod"/>
              <a:defRPr/>
            </a:pPr>
            <a:r>
              <a:rPr lang="en-US" sz="2000" dirty="0"/>
              <a:t>Making smart target choices</a:t>
            </a:r>
          </a:p>
          <a:p>
            <a:pPr marL="1371600" lvl="2" indent="-457200" eaLnBrk="1" hangingPunct="1">
              <a:lnSpc>
                <a:spcPct val="90000"/>
              </a:lnSpc>
              <a:buAutoNum type="arabicPeriod"/>
              <a:defRPr/>
            </a:pPr>
            <a:r>
              <a:rPr lang="en-US" sz="2000" dirty="0"/>
              <a:t>Hits to SNR</a:t>
            </a:r>
          </a:p>
          <a:p>
            <a:pPr lvl="3" eaLnBrk="1" hangingPunct="1">
              <a:lnSpc>
                <a:spcPct val="90000"/>
              </a:lnSpc>
              <a:defRPr/>
            </a:pPr>
            <a:r>
              <a:rPr lang="en-US" sz="1600" dirty="0"/>
              <a:t>Loss due to higher sky background levels</a:t>
            </a:r>
          </a:p>
          <a:p>
            <a:pPr lvl="3" eaLnBrk="1" hangingPunct="1">
              <a:lnSpc>
                <a:spcPct val="90000"/>
              </a:lnSpc>
              <a:defRPr/>
            </a:pPr>
            <a:r>
              <a:rPr lang="en-US" sz="1600" dirty="0"/>
              <a:t>Loss due to photon scatter (bad seeing)</a:t>
            </a:r>
          </a:p>
          <a:p>
            <a:pPr lvl="3" eaLnBrk="1" hangingPunct="1">
              <a:lnSpc>
                <a:spcPct val="90000"/>
              </a:lnSpc>
              <a:defRPr/>
            </a:pPr>
            <a:r>
              <a:rPr lang="en-US" sz="1600" dirty="0"/>
              <a:t>How does this affect mosaics?   Same evening?  Over Multiple nights?  </a:t>
            </a:r>
          </a:p>
          <a:p>
            <a:pPr marL="1371600" lvl="2" indent="-457200" eaLnBrk="1" hangingPunct="1">
              <a:lnSpc>
                <a:spcPct val="90000"/>
              </a:lnSpc>
              <a:buFont typeface="+mj-lt"/>
              <a:buAutoNum type="arabicPeriod"/>
              <a:defRPr/>
            </a:pPr>
            <a:r>
              <a:rPr lang="en-US" sz="2000" dirty="0"/>
              <a:t>Acquisition priorities</a:t>
            </a:r>
          </a:p>
          <a:p>
            <a:pPr lvl="1" eaLnBrk="1" hangingPunct="1">
              <a:lnSpc>
                <a:spcPct val="90000"/>
              </a:lnSpc>
              <a:defRPr/>
            </a:pPr>
            <a:endParaRPr lang="en-US" dirty="0"/>
          </a:p>
          <a:p>
            <a:pPr lvl="2" eaLnBrk="1" hangingPunct="1">
              <a:lnSpc>
                <a:spcPct val="90000"/>
              </a:lnSpc>
              <a:defRPr/>
            </a:pPr>
            <a:endParaRPr lang="en-US" dirty="0"/>
          </a:p>
        </p:txBody>
      </p:sp>
    </p:spTree>
    <p:extLst>
      <p:ext uri="{BB962C8B-B14F-4D97-AF65-F5344CB8AC3E}">
        <p14:creationId xmlns:p14="http://schemas.microsoft.com/office/powerpoint/2010/main" val="2065333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 calcmode="lin" valueType="num">
                                      <p:cBhvr additive="base">
                                        <p:cTn id="7" dur="500" fill="hold"/>
                                        <p:tgtEl>
                                          <p:spTgt spid="2406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06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0643">
                                            <p:txEl>
                                              <p:pRg st="1" end="1"/>
                                            </p:txEl>
                                          </p:spTgt>
                                        </p:tgtEl>
                                        <p:attrNameLst>
                                          <p:attrName>style.visibility</p:attrName>
                                        </p:attrNameLst>
                                      </p:cBhvr>
                                      <p:to>
                                        <p:strVal val="visible"/>
                                      </p:to>
                                    </p:set>
                                    <p:anim calcmode="lin" valueType="num">
                                      <p:cBhvr additive="base">
                                        <p:cTn id="13" dur="500" fill="hold"/>
                                        <p:tgtEl>
                                          <p:spTgt spid="2406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06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0643">
                                            <p:txEl>
                                              <p:pRg st="2" end="2"/>
                                            </p:txEl>
                                          </p:spTgt>
                                        </p:tgtEl>
                                        <p:attrNameLst>
                                          <p:attrName>style.visibility</p:attrName>
                                        </p:attrNameLst>
                                      </p:cBhvr>
                                      <p:to>
                                        <p:strVal val="visible"/>
                                      </p:to>
                                    </p:set>
                                    <p:anim calcmode="lin" valueType="num">
                                      <p:cBhvr additive="base">
                                        <p:cTn id="19" dur="500" fill="hold"/>
                                        <p:tgtEl>
                                          <p:spTgt spid="2406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06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0643">
                                            <p:txEl>
                                              <p:pRg st="3" end="3"/>
                                            </p:txEl>
                                          </p:spTgt>
                                        </p:tgtEl>
                                        <p:attrNameLst>
                                          <p:attrName>style.visibility</p:attrName>
                                        </p:attrNameLst>
                                      </p:cBhvr>
                                      <p:to>
                                        <p:strVal val="visible"/>
                                      </p:to>
                                    </p:set>
                                    <p:anim calcmode="lin" valueType="num">
                                      <p:cBhvr additive="base">
                                        <p:cTn id="25" dur="500" fill="hold"/>
                                        <p:tgtEl>
                                          <p:spTgt spid="2406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406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0643">
                                            <p:txEl>
                                              <p:pRg st="4" end="4"/>
                                            </p:txEl>
                                          </p:spTgt>
                                        </p:tgtEl>
                                        <p:attrNameLst>
                                          <p:attrName>style.visibility</p:attrName>
                                        </p:attrNameLst>
                                      </p:cBhvr>
                                      <p:to>
                                        <p:strVal val="visible"/>
                                      </p:to>
                                    </p:set>
                                    <p:anim calcmode="lin" valueType="num">
                                      <p:cBhvr additive="base">
                                        <p:cTn id="31" dur="500" fill="hold"/>
                                        <p:tgtEl>
                                          <p:spTgt spid="2406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406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40643">
                                            <p:txEl>
                                              <p:pRg st="5" end="5"/>
                                            </p:txEl>
                                          </p:spTgt>
                                        </p:tgtEl>
                                        <p:attrNameLst>
                                          <p:attrName>style.visibility</p:attrName>
                                        </p:attrNameLst>
                                      </p:cBhvr>
                                      <p:to>
                                        <p:strVal val="visible"/>
                                      </p:to>
                                    </p:set>
                                    <p:anim calcmode="lin" valueType="num">
                                      <p:cBhvr additive="base">
                                        <p:cTn id="37" dur="500" fill="hold"/>
                                        <p:tgtEl>
                                          <p:spTgt spid="24064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4064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40643">
                                            <p:txEl>
                                              <p:pRg st="6" end="6"/>
                                            </p:txEl>
                                          </p:spTgt>
                                        </p:tgtEl>
                                        <p:attrNameLst>
                                          <p:attrName>style.visibility</p:attrName>
                                        </p:attrNameLst>
                                      </p:cBhvr>
                                      <p:to>
                                        <p:strVal val="visible"/>
                                      </p:to>
                                    </p:set>
                                    <p:anim calcmode="lin" valueType="num">
                                      <p:cBhvr additive="base">
                                        <p:cTn id="43" dur="500" fill="hold"/>
                                        <p:tgtEl>
                                          <p:spTgt spid="24064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4064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40643">
                                            <p:txEl>
                                              <p:pRg st="7" end="7"/>
                                            </p:txEl>
                                          </p:spTgt>
                                        </p:tgtEl>
                                        <p:attrNameLst>
                                          <p:attrName>style.visibility</p:attrName>
                                        </p:attrNameLst>
                                      </p:cBhvr>
                                      <p:to>
                                        <p:strVal val="visible"/>
                                      </p:to>
                                    </p:set>
                                    <p:anim calcmode="lin" valueType="num">
                                      <p:cBhvr additive="base">
                                        <p:cTn id="49" dur="500" fill="hold"/>
                                        <p:tgtEl>
                                          <p:spTgt spid="24064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4064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40643">
                                            <p:txEl>
                                              <p:pRg st="8" end="8"/>
                                            </p:txEl>
                                          </p:spTgt>
                                        </p:tgtEl>
                                        <p:attrNameLst>
                                          <p:attrName>style.visibility</p:attrName>
                                        </p:attrNameLst>
                                      </p:cBhvr>
                                      <p:to>
                                        <p:strVal val="visible"/>
                                      </p:to>
                                    </p:set>
                                    <p:anim calcmode="lin" valueType="num">
                                      <p:cBhvr additive="base">
                                        <p:cTn id="55" dur="500" fill="hold"/>
                                        <p:tgtEl>
                                          <p:spTgt spid="24064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40643">
                                            <p:txEl>
                                              <p:pRg st="8" end="8"/>
                                            </p:txEl>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40643">
                                            <p:txEl>
                                              <p:pRg st="9" end="9"/>
                                            </p:txEl>
                                          </p:spTgt>
                                        </p:tgtEl>
                                        <p:attrNameLst>
                                          <p:attrName>style.visibility</p:attrName>
                                        </p:attrNameLst>
                                      </p:cBhvr>
                                      <p:to>
                                        <p:strVal val="visible"/>
                                      </p:to>
                                    </p:set>
                                    <p:anim calcmode="lin" valueType="num">
                                      <p:cBhvr additive="base">
                                        <p:cTn id="59" dur="500" fill="hold"/>
                                        <p:tgtEl>
                                          <p:spTgt spid="240643">
                                            <p:txEl>
                                              <p:pRg st="9" end="9"/>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240643">
                                            <p:txEl>
                                              <p:pRg st="9" end="9"/>
                                            </p:txEl>
                                          </p:spTgt>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40643">
                                            <p:txEl>
                                              <p:pRg st="10" end="10"/>
                                            </p:txEl>
                                          </p:spTgt>
                                        </p:tgtEl>
                                        <p:attrNameLst>
                                          <p:attrName>style.visibility</p:attrName>
                                        </p:attrNameLst>
                                      </p:cBhvr>
                                      <p:to>
                                        <p:strVal val="visible"/>
                                      </p:to>
                                    </p:set>
                                    <p:anim calcmode="lin" valueType="num">
                                      <p:cBhvr additive="base">
                                        <p:cTn id="63" dur="500" fill="hold"/>
                                        <p:tgtEl>
                                          <p:spTgt spid="240643">
                                            <p:txEl>
                                              <p:pRg st="10" end="10"/>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240643">
                                            <p:txEl>
                                              <p:pRg st="10" end="10"/>
                                            </p:txEl>
                                          </p:spTgt>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240643">
                                            <p:txEl>
                                              <p:pRg st="11" end="11"/>
                                            </p:txEl>
                                          </p:spTgt>
                                        </p:tgtEl>
                                        <p:attrNameLst>
                                          <p:attrName>style.visibility</p:attrName>
                                        </p:attrNameLst>
                                      </p:cBhvr>
                                      <p:to>
                                        <p:strVal val="visible"/>
                                      </p:to>
                                    </p:set>
                                    <p:anim calcmode="lin" valueType="num">
                                      <p:cBhvr additive="base">
                                        <p:cTn id="67" dur="500" fill="hold"/>
                                        <p:tgtEl>
                                          <p:spTgt spid="240643">
                                            <p:txEl>
                                              <p:pRg st="11" end="11"/>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4064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40643">
                                            <p:txEl>
                                              <p:pRg st="12" end="12"/>
                                            </p:txEl>
                                          </p:spTgt>
                                        </p:tgtEl>
                                        <p:attrNameLst>
                                          <p:attrName>style.visibility</p:attrName>
                                        </p:attrNameLst>
                                      </p:cBhvr>
                                      <p:to>
                                        <p:strVal val="visible"/>
                                      </p:to>
                                    </p:set>
                                    <p:anim calcmode="lin" valueType="num">
                                      <p:cBhvr additive="base">
                                        <p:cTn id="73" dur="500" fill="hold"/>
                                        <p:tgtEl>
                                          <p:spTgt spid="240643">
                                            <p:txEl>
                                              <p:pRg st="12" end="12"/>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24064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build="p" bldLvl="3"/>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0"/>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DA2BF23F-9704-46C7-8362-C6EBAFE36232}" type="slidenum">
              <a:rPr lang="en-US" altLang="en-US" sz="1400" smtClean="0">
                <a:latin typeface="Times New Roman" panose="02020603050405020304" pitchFamily="18" charset="0"/>
              </a:rPr>
              <a:pPr>
                <a:spcBef>
                  <a:spcPct val="50000"/>
                </a:spcBef>
                <a:buClrTx/>
                <a:buSzTx/>
                <a:buFontTx/>
                <a:buNone/>
              </a:pPr>
              <a:t>12</a:t>
            </a:fld>
            <a:endParaRPr lang="en-US" altLang="en-US" sz="1400">
              <a:latin typeface="Times New Roman" panose="02020603050405020304" pitchFamily="18" charset="0"/>
            </a:endParaRPr>
          </a:p>
        </p:txBody>
      </p:sp>
      <p:sp>
        <p:nvSpPr>
          <p:cNvPr id="518146" name="Rectangle 2"/>
          <p:cNvSpPr>
            <a:spLocks noGrp="1" noChangeArrowheads="1"/>
          </p:cNvSpPr>
          <p:nvPr>
            <p:ph type="title"/>
          </p:nvPr>
        </p:nvSpPr>
        <p:spPr>
          <a:xfrm>
            <a:off x="190500" y="343016"/>
            <a:ext cx="8458200" cy="1143000"/>
          </a:xfrm>
        </p:spPr>
        <p:txBody>
          <a:bodyPr/>
          <a:lstStyle/>
          <a:p>
            <a:pPr eaLnBrk="1" hangingPunct="1">
              <a:defRPr/>
            </a:pPr>
            <a:r>
              <a:rPr lang="en-US" sz="3200" dirty="0"/>
              <a:t/>
            </a:r>
            <a:br>
              <a:rPr lang="en-US" sz="3200" dirty="0"/>
            </a:br>
            <a:r>
              <a:rPr lang="en-US" sz="3200" dirty="0"/>
              <a:t/>
            </a:r>
            <a:br>
              <a:rPr lang="en-US" sz="3200" dirty="0"/>
            </a:br>
            <a:r>
              <a:rPr lang="en-US" sz="3200" dirty="0"/>
              <a:t>1.) Making smart target choices…</a:t>
            </a:r>
            <a:br>
              <a:rPr lang="en-US" sz="3200" dirty="0"/>
            </a:br>
            <a:r>
              <a:rPr lang="en-US" sz="2000" dirty="0"/>
              <a:t>Choose wise targets for your given conditions and equipment…</a:t>
            </a:r>
          </a:p>
        </p:txBody>
      </p:sp>
      <p:graphicFrame>
        <p:nvGraphicFramePr>
          <p:cNvPr id="26628" name="Object 4"/>
          <p:cNvGraphicFramePr>
            <a:graphicFrameLocks noGrp="1" noChangeAspect="1"/>
          </p:cNvGraphicFramePr>
          <p:nvPr>
            <p:ph idx="1"/>
            <p:extLst>
              <p:ext uri="{D42A27DB-BD31-4B8C-83A1-F6EECF244321}">
                <p14:modId xmlns:p14="http://schemas.microsoft.com/office/powerpoint/2010/main" val="3697339371"/>
              </p:ext>
            </p:extLst>
          </p:nvPr>
        </p:nvGraphicFramePr>
        <p:xfrm>
          <a:off x="762000" y="1600316"/>
          <a:ext cx="7543800" cy="4452938"/>
        </p:xfrm>
        <a:graphic>
          <a:graphicData uri="http://schemas.openxmlformats.org/presentationml/2006/ole">
            <mc:AlternateContent xmlns:mc="http://schemas.openxmlformats.org/markup-compatibility/2006">
              <mc:Choice xmlns:v="urn:schemas-microsoft-com:vml" Requires="v">
                <p:oleObj spid="_x0000_s26749" r:id="rId3" imgW="12152381" imgH="7174603" progId="">
                  <p:embed/>
                </p:oleObj>
              </mc:Choice>
              <mc:Fallback>
                <p:oleObj r:id="rId3" imgW="12152381" imgH="7174603"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00316"/>
                        <a:ext cx="7543800" cy="445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8150" name="Text Box 6"/>
          <p:cNvSpPr txBox="1">
            <a:spLocks noChangeArrowheads="1"/>
          </p:cNvSpPr>
          <p:nvPr/>
        </p:nvSpPr>
        <p:spPr bwMode="auto">
          <a:xfrm>
            <a:off x="6096000" y="5791200"/>
            <a:ext cx="2209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spAutoFit/>
          </a:bodyPr>
          <a:lstStyle/>
          <a:p>
            <a:pPr algn="ctr" eaLnBrk="1" hangingPunct="1">
              <a:spcBef>
                <a:spcPct val="50000"/>
              </a:spcBef>
              <a:defRPr/>
            </a:pPr>
            <a:endParaRPr lang="en-US">
              <a:solidFill>
                <a:schemeClr val="tx2"/>
              </a:solidFill>
              <a:effectLst>
                <a:outerShdw blurRad="38100" dist="38100" dir="2700000" algn="tl">
                  <a:srgbClr val="000000"/>
                </a:outerShdw>
              </a:effectLst>
            </a:endParaRPr>
          </a:p>
        </p:txBody>
      </p:sp>
      <p:sp>
        <p:nvSpPr>
          <p:cNvPr id="518151" name="Text Box 7"/>
          <p:cNvSpPr txBox="1">
            <a:spLocks noChangeArrowheads="1"/>
          </p:cNvSpPr>
          <p:nvPr/>
        </p:nvSpPr>
        <p:spPr bwMode="auto">
          <a:xfrm>
            <a:off x="1600200" y="6019800"/>
            <a:ext cx="563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spAutoFit/>
          </a:bodyPr>
          <a:lstStyle/>
          <a:p>
            <a:pPr algn="ctr" eaLnBrk="1" hangingPunct="1">
              <a:spcBef>
                <a:spcPct val="50000"/>
              </a:spcBef>
              <a:defRPr/>
            </a:pPr>
            <a:r>
              <a:rPr lang="en-US" sz="1600">
                <a:solidFill>
                  <a:schemeClr val="tx2"/>
                </a:solidFill>
                <a:effectLst>
                  <a:outerShdw blurRad="38100" dist="38100" dir="2700000" algn="tl">
                    <a:srgbClr val="000000"/>
                  </a:outerShdw>
                </a:effectLst>
              </a:rPr>
              <a:t>- Johannes Schedler, www.panther-obseratory.com</a:t>
            </a:r>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4"/>
          <p:cNvSpPr>
            <a:spLocks noGrp="1"/>
          </p:cNvSpPr>
          <p:nvPr>
            <p:ph type="sldNum" sz="quarter" idx="10"/>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AC524518-3F8A-4100-9546-6C87C1DF7A63}" type="slidenum">
              <a:rPr lang="en-US" altLang="en-US" sz="1400" smtClean="0">
                <a:latin typeface="Times New Roman" panose="02020603050405020304" pitchFamily="18" charset="0"/>
              </a:rPr>
              <a:pPr>
                <a:spcBef>
                  <a:spcPct val="50000"/>
                </a:spcBef>
                <a:buClrTx/>
                <a:buSzTx/>
                <a:buFontTx/>
                <a:buNone/>
              </a:pPr>
              <a:t>13</a:t>
            </a:fld>
            <a:endParaRPr lang="en-US" altLang="en-US" sz="1400">
              <a:latin typeface="Times New Roman" panose="02020603050405020304" pitchFamily="18" charset="0"/>
            </a:endParaRPr>
          </a:p>
        </p:txBody>
      </p:sp>
      <p:pic>
        <p:nvPicPr>
          <p:cNvPr id="238601" name="Picture 9" descr="M45d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144838"/>
            <a:ext cx="4114800"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2" name="Picture 10" descr="M45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130550"/>
            <a:ext cx="41148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4" name="Rectangle 2"/>
          <p:cNvSpPr>
            <a:spLocks noGrp="1" noChangeArrowheads="1"/>
          </p:cNvSpPr>
          <p:nvPr>
            <p:ph type="title"/>
          </p:nvPr>
        </p:nvSpPr>
        <p:spPr/>
        <p:txBody>
          <a:bodyPr/>
          <a:lstStyle/>
          <a:p>
            <a:pPr eaLnBrk="1" hangingPunct="1">
              <a:defRPr/>
            </a:pPr>
            <a:r>
              <a:rPr lang="en-US" sz="2800" dirty="0"/>
              <a:t>2.) Hits to SNR…</a:t>
            </a:r>
            <a:br>
              <a:rPr lang="en-US" sz="2800" dirty="0"/>
            </a:br>
            <a:endParaRPr lang="en-US" sz="2800" dirty="0"/>
          </a:p>
        </p:txBody>
      </p:sp>
      <p:sp>
        <p:nvSpPr>
          <p:cNvPr id="238600" name="Rectangle 8"/>
          <p:cNvSpPr>
            <a:spLocks noGrp="1" noChangeArrowheads="1"/>
          </p:cNvSpPr>
          <p:nvPr>
            <p:ph type="body" sz="half" idx="2"/>
          </p:nvPr>
        </p:nvSpPr>
        <p:spPr>
          <a:xfrm>
            <a:off x="4724400" y="1981200"/>
            <a:ext cx="3810000" cy="4114800"/>
          </a:xfrm>
        </p:spPr>
        <p:txBody>
          <a:bodyPr/>
          <a:lstStyle/>
          <a:p>
            <a:pPr eaLnBrk="1" hangingPunct="1">
              <a:defRPr/>
            </a:pPr>
            <a:r>
              <a:rPr lang="en-US" sz="2400" dirty="0"/>
              <a:t>Maximizing SNR is key</a:t>
            </a:r>
          </a:p>
          <a:p>
            <a:pPr eaLnBrk="1" hangingPunct="1">
              <a:defRPr/>
            </a:pPr>
            <a:r>
              <a:rPr lang="en-US" sz="2400" dirty="0"/>
              <a:t>…to reveal detail in the shadows - to make the black disappear.</a:t>
            </a:r>
          </a:p>
          <a:p>
            <a:pPr eaLnBrk="1" hangingPunct="1">
              <a:defRPr/>
            </a:pPr>
            <a:r>
              <a:rPr lang="en-US" sz="2400" dirty="0"/>
              <a:t>To allow for better sharpening of the image.</a:t>
            </a:r>
          </a:p>
          <a:p>
            <a:pPr marL="0" indent="0" eaLnBrk="1" hangingPunct="1">
              <a:buNone/>
              <a:defRPr/>
            </a:pPr>
            <a:endParaRPr lang="en-US" sz="2400" dirty="0"/>
          </a:p>
        </p:txBody>
      </p:sp>
      <p:sp>
        <p:nvSpPr>
          <p:cNvPr id="238604" name="Rectangle 12"/>
          <p:cNvSpPr>
            <a:spLocks noChangeArrowheads="1"/>
          </p:cNvSpPr>
          <p:nvPr/>
        </p:nvSpPr>
        <p:spPr bwMode="auto">
          <a:xfrm>
            <a:off x="4038600" y="0"/>
            <a:ext cx="1981200" cy="1447800"/>
          </a:xfrm>
          <a:prstGeom prst="rect">
            <a:avLst/>
          </a:prstGeom>
          <a:noFill/>
          <a:ln w="76200">
            <a:solidFill>
              <a:schemeClr val="tx1"/>
            </a:solidFill>
            <a:prstDash val="sysDot"/>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lnSpc>
                <a:spcPct val="80000"/>
              </a:lnSpc>
              <a:spcBef>
                <a:spcPct val="20000"/>
              </a:spcBef>
              <a:defRPr/>
            </a:pPr>
            <a:endParaRPr lang="en-US">
              <a:effectLst>
                <a:outerShdw blurRad="38100" dist="38100" dir="2700000" algn="tl">
                  <a:srgbClr val="000000">
                    <a:alpha val="43137"/>
                  </a:srgbClr>
                </a:outerShdw>
              </a:effectLst>
            </a:endParaRPr>
          </a:p>
        </p:txBody>
      </p:sp>
      <p:pic>
        <p:nvPicPr>
          <p:cNvPr id="238605" name="Picture 13" descr="Rosettenoisesa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0"/>
            <a:ext cx="19050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607" name="Text Box 15"/>
          <p:cNvSpPr txBox="1">
            <a:spLocks noChangeArrowheads="1"/>
          </p:cNvSpPr>
          <p:nvPr/>
        </p:nvSpPr>
        <p:spPr bwMode="auto">
          <a:xfrm>
            <a:off x="1219200" y="57150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50000"/>
              </a:spcBef>
              <a:buClrTx/>
              <a:buSzTx/>
              <a:buFontTx/>
              <a:buNone/>
            </a:pPr>
            <a:r>
              <a:rPr lang="en-US" altLang="en-US" sz="1800" b="1">
                <a:solidFill>
                  <a:schemeClr val="hlink"/>
                </a:solidFill>
                <a:latin typeface="Arial" panose="020B0604020202020204" pitchFamily="34" charset="0"/>
              </a:rPr>
              <a:t>150 minutes total</a:t>
            </a:r>
          </a:p>
        </p:txBody>
      </p:sp>
      <p:sp>
        <p:nvSpPr>
          <p:cNvPr id="238608" name="Text Box 16"/>
          <p:cNvSpPr txBox="1">
            <a:spLocks noChangeArrowheads="1"/>
          </p:cNvSpPr>
          <p:nvPr/>
        </p:nvSpPr>
        <p:spPr bwMode="auto">
          <a:xfrm>
            <a:off x="5181600" y="57150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50000"/>
              </a:spcBef>
              <a:buClrTx/>
              <a:buSzTx/>
              <a:buFontTx/>
              <a:buNone/>
            </a:pPr>
            <a:r>
              <a:rPr lang="en-US" altLang="en-US" sz="1800" b="1">
                <a:solidFill>
                  <a:schemeClr val="hlink"/>
                </a:solidFill>
                <a:latin typeface="Arial" panose="020B0604020202020204" pitchFamily="34" charset="0"/>
              </a:rPr>
              <a:t>210 minutes total</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8600">
                                            <p:txEl>
                                              <p:pRg st="0" end="0"/>
                                            </p:txEl>
                                          </p:spTgt>
                                        </p:tgtEl>
                                        <p:attrNameLst>
                                          <p:attrName>style.visibility</p:attrName>
                                        </p:attrNameLst>
                                      </p:cBhvr>
                                      <p:to>
                                        <p:strVal val="visible"/>
                                      </p:to>
                                    </p:set>
                                    <p:anim calcmode="lin" valueType="num">
                                      <p:cBhvr additive="base">
                                        <p:cTn id="7" dur="500" fill="hold"/>
                                        <p:tgtEl>
                                          <p:spTgt spid="23860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860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8600">
                                            <p:txEl>
                                              <p:pRg st="1" end="1"/>
                                            </p:txEl>
                                          </p:spTgt>
                                        </p:tgtEl>
                                        <p:attrNameLst>
                                          <p:attrName>style.visibility</p:attrName>
                                        </p:attrNameLst>
                                      </p:cBhvr>
                                      <p:to>
                                        <p:strVal val="visible"/>
                                      </p:to>
                                    </p:set>
                                    <p:anim calcmode="lin" valueType="num">
                                      <p:cBhvr additive="base">
                                        <p:cTn id="13" dur="500" fill="hold"/>
                                        <p:tgtEl>
                                          <p:spTgt spid="23860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3860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8601"/>
                                        </p:tgtEl>
                                        <p:attrNameLst>
                                          <p:attrName>style.visibility</p:attrName>
                                        </p:attrNameLst>
                                      </p:cBhvr>
                                      <p:to>
                                        <p:strVal val="visible"/>
                                      </p:to>
                                    </p:set>
                                    <p:anim calcmode="lin" valueType="num">
                                      <p:cBhvr additive="base">
                                        <p:cTn id="19" dur="500" fill="hold"/>
                                        <p:tgtEl>
                                          <p:spTgt spid="238601"/>
                                        </p:tgtEl>
                                        <p:attrNameLst>
                                          <p:attrName>ppt_x</p:attrName>
                                        </p:attrNameLst>
                                      </p:cBhvr>
                                      <p:tavLst>
                                        <p:tav tm="0">
                                          <p:val>
                                            <p:strVal val="#ppt_x"/>
                                          </p:val>
                                        </p:tav>
                                        <p:tav tm="100000">
                                          <p:val>
                                            <p:strVal val="#ppt_x"/>
                                          </p:val>
                                        </p:tav>
                                      </p:tavLst>
                                    </p:anim>
                                    <p:anim calcmode="lin" valueType="num">
                                      <p:cBhvr additive="base">
                                        <p:cTn id="20" dur="500" fill="hold"/>
                                        <p:tgtEl>
                                          <p:spTgt spid="23860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238602"/>
                                        </p:tgtEl>
                                        <p:attrNameLst>
                                          <p:attrName>style.visibility</p:attrName>
                                        </p:attrNameLst>
                                      </p:cBhvr>
                                      <p:to>
                                        <p:strVal val="visible"/>
                                      </p:to>
                                    </p:set>
                                    <p:animEffect transition="in" filter="blinds(horizontal)">
                                      <p:cBhvr>
                                        <p:cTn id="25" dur="500"/>
                                        <p:tgtEl>
                                          <p:spTgt spid="23860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38600">
                                            <p:txEl>
                                              <p:pRg st="2" end="2"/>
                                            </p:txEl>
                                          </p:spTgt>
                                        </p:tgtEl>
                                        <p:attrNameLst>
                                          <p:attrName>style.visibility</p:attrName>
                                        </p:attrNameLst>
                                      </p:cBhvr>
                                      <p:to>
                                        <p:strVal val="visible"/>
                                      </p:to>
                                    </p:set>
                                    <p:anim calcmode="lin" valueType="num">
                                      <p:cBhvr additive="base">
                                        <p:cTn id="30" dur="500" fill="hold"/>
                                        <p:tgtEl>
                                          <p:spTgt spid="238600">
                                            <p:txEl>
                                              <p:pRg st="2" end="2"/>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23860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238604"/>
                                        </p:tgtEl>
                                        <p:attrNameLst>
                                          <p:attrName>style.visibility</p:attrName>
                                        </p:attrNameLst>
                                      </p:cBhvr>
                                      <p:to>
                                        <p:strVal val="visible"/>
                                      </p:to>
                                    </p:set>
                                    <p:animEffect transition="in" filter="box(in)">
                                      <p:cBhvr>
                                        <p:cTn id="36" dur="500"/>
                                        <p:tgtEl>
                                          <p:spTgt spid="23860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nodeType="clickEffect">
                                  <p:stCondLst>
                                    <p:cond delay="0"/>
                                  </p:stCondLst>
                                  <p:childTnLst>
                                    <p:set>
                                      <p:cBhvr>
                                        <p:cTn id="40" dur="1" fill="hold">
                                          <p:stCondLst>
                                            <p:cond delay="0"/>
                                          </p:stCondLst>
                                        </p:cTn>
                                        <p:tgtEl>
                                          <p:spTgt spid="238605"/>
                                        </p:tgtEl>
                                        <p:attrNameLst>
                                          <p:attrName>style.visibility</p:attrName>
                                        </p:attrNameLst>
                                      </p:cBhvr>
                                      <p:to>
                                        <p:strVal val="visible"/>
                                      </p:to>
                                    </p:set>
                                    <p:animEffect transition="in" filter="box(in)">
                                      <p:cBhvr>
                                        <p:cTn id="41" dur="500"/>
                                        <p:tgtEl>
                                          <p:spTgt spid="23860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0" presetClass="path" presetSubtype="0" accel="50000" decel="50000" fill="hold" nodeType="clickEffect">
                                  <p:stCondLst>
                                    <p:cond delay="0"/>
                                  </p:stCondLst>
                                  <p:childTnLst>
                                    <p:animMotion origin="layout" path="M 3.33333E-6 -7.28324E-6 L -0.26667 0.5771 " pathEditMode="relative" ptsTypes="AA">
                                      <p:cBhvr>
                                        <p:cTn id="45" dur="1000" fill="hold"/>
                                        <p:tgtEl>
                                          <p:spTgt spid="238605"/>
                                        </p:tgtEl>
                                        <p:attrNameLst>
                                          <p:attrName>ppt_x</p:attrName>
                                          <p:attrName>ppt_y</p:attrName>
                                        </p:attrNameLst>
                                      </p:cBhvr>
                                    </p:animMotion>
                                  </p:childTnLst>
                                </p:cTn>
                              </p:par>
                            </p:childTnLst>
                          </p:cTn>
                        </p:par>
                        <p:par>
                          <p:cTn id="46" fill="hold" nodeType="afterGroup">
                            <p:stCondLst>
                              <p:cond delay="1000"/>
                            </p:stCondLst>
                            <p:childTnLst>
                              <p:par>
                                <p:cTn id="47" presetID="6" presetClass="emph" presetSubtype="0" fill="hold" nodeType="afterEffect">
                                  <p:stCondLst>
                                    <p:cond delay="0"/>
                                  </p:stCondLst>
                                  <p:childTnLst>
                                    <p:animScale>
                                      <p:cBhvr>
                                        <p:cTn id="48" dur="1000" fill="hold"/>
                                        <p:tgtEl>
                                          <p:spTgt spid="238605"/>
                                        </p:tgtEl>
                                      </p:cBhvr>
                                      <p:by x="225000" y="225000"/>
                                    </p:animScale>
                                  </p:childTnLst>
                                </p:cTn>
                              </p:par>
                            </p:childTnLst>
                          </p:cTn>
                        </p:par>
                      </p:childTnLst>
                    </p:cTn>
                  </p:par>
                  <p:par>
                    <p:cTn id="49" fill="hold" nodeType="clickPar">
                      <p:stCondLst>
                        <p:cond delay="indefinite"/>
                      </p:stCondLst>
                      <p:childTnLst>
                        <p:par>
                          <p:cTn id="50" fill="hold" nodeType="withGroup">
                            <p:stCondLst>
                              <p:cond delay="0"/>
                            </p:stCondLst>
                            <p:childTnLst>
                              <p:par>
                                <p:cTn id="51" presetID="0" presetClass="path" presetSubtype="0" accel="50000" decel="50000" fill="hold" nodeType="clickEffect">
                                  <p:stCondLst>
                                    <p:cond delay="0"/>
                                  </p:stCondLst>
                                  <p:childTnLst>
                                    <p:animMotion origin="layout" path="M -0.26667 0.57711 L -0.03333 0.39953 " pathEditMode="relative" ptsTypes="AA">
                                      <p:cBhvr>
                                        <p:cTn id="52" dur="1000" fill="hold"/>
                                        <p:tgtEl>
                                          <p:spTgt spid="238605"/>
                                        </p:tgtEl>
                                        <p:attrNameLst>
                                          <p:attrName>ppt_x</p:attrName>
                                          <p:attrName>ppt_y</p:attrName>
                                        </p:attrNameLst>
                                      </p:cBhvr>
                                    </p:animMotion>
                                  </p:childTnLst>
                                </p:cTn>
                              </p:par>
                            </p:childTnLst>
                          </p:cTn>
                        </p:par>
                        <p:par>
                          <p:cTn id="53" fill="hold" nodeType="afterGroup">
                            <p:stCondLst>
                              <p:cond delay="1000"/>
                            </p:stCondLst>
                            <p:childTnLst>
                              <p:par>
                                <p:cTn id="54" presetID="6" presetClass="emph" presetSubtype="0" fill="hold" nodeType="afterEffect">
                                  <p:stCondLst>
                                    <p:cond delay="0"/>
                                  </p:stCondLst>
                                  <p:childTnLst>
                                    <p:animScale>
                                      <p:cBhvr>
                                        <p:cTn id="55" dur="2000" fill="hold"/>
                                        <p:tgtEl>
                                          <p:spTgt spid="238605"/>
                                        </p:tgtEl>
                                      </p:cBhvr>
                                      <p:by x="255000" y="255000"/>
                                    </p:animScale>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38607"/>
                                        </p:tgtEl>
                                        <p:attrNameLst>
                                          <p:attrName>style.visibility</p:attrName>
                                        </p:attrNameLst>
                                      </p:cBhvr>
                                      <p:to>
                                        <p:strVal val="visible"/>
                                      </p:to>
                                    </p:set>
                                    <p:anim calcmode="lin" valueType="num">
                                      <p:cBhvr additive="base">
                                        <p:cTn id="60" dur="500" fill="hold"/>
                                        <p:tgtEl>
                                          <p:spTgt spid="238607"/>
                                        </p:tgtEl>
                                        <p:attrNameLst>
                                          <p:attrName>ppt_x</p:attrName>
                                        </p:attrNameLst>
                                      </p:cBhvr>
                                      <p:tavLst>
                                        <p:tav tm="0">
                                          <p:val>
                                            <p:strVal val="#ppt_x"/>
                                          </p:val>
                                        </p:tav>
                                        <p:tav tm="100000">
                                          <p:val>
                                            <p:strVal val="#ppt_x"/>
                                          </p:val>
                                        </p:tav>
                                      </p:tavLst>
                                    </p:anim>
                                    <p:anim calcmode="lin" valueType="num">
                                      <p:cBhvr additive="base">
                                        <p:cTn id="61" dur="500" fill="hold"/>
                                        <p:tgtEl>
                                          <p:spTgt spid="238607"/>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38608"/>
                                        </p:tgtEl>
                                        <p:attrNameLst>
                                          <p:attrName>style.visibility</p:attrName>
                                        </p:attrNameLst>
                                      </p:cBhvr>
                                      <p:to>
                                        <p:strVal val="visible"/>
                                      </p:to>
                                    </p:set>
                                    <p:anim calcmode="lin" valueType="num">
                                      <p:cBhvr additive="base">
                                        <p:cTn id="66" dur="500" fill="hold"/>
                                        <p:tgtEl>
                                          <p:spTgt spid="238608"/>
                                        </p:tgtEl>
                                        <p:attrNameLst>
                                          <p:attrName>ppt_x</p:attrName>
                                        </p:attrNameLst>
                                      </p:cBhvr>
                                      <p:tavLst>
                                        <p:tav tm="0">
                                          <p:val>
                                            <p:strVal val="#ppt_x"/>
                                          </p:val>
                                        </p:tav>
                                        <p:tav tm="100000">
                                          <p:val>
                                            <p:strVal val="#ppt_x"/>
                                          </p:val>
                                        </p:tav>
                                      </p:tavLst>
                                    </p:anim>
                                    <p:anim calcmode="lin" valueType="num">
                                      <p:cBhvr additive="base">
                                        <p:cTn id="67" dur="500" fill="hold"/>
                                        <p:tgtEl>
                                          <p:spTgt spid="2386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00" grpId="0" build="p" bldLvl="2"/>
      <p:bldP spid="238604" grpId="0" animBg="1"/>
      <p:bldP spid="238607" grpId="0"/>
      <p:bldP spid="23860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4CE1F88A-2095-4F30-9E2E-0105D6F76067}" type="slidenum">
              <a:rPr lang="en-US" altLang="en-US" sz="1400" smtClean="0">
                <a:latin typeface="Times New Roman" panose="02020603050405020304" pitchFamily="18" charset="0"/>
              </a:rPr>
              <a:pPr>
                <a:spcBef>
                  <a:spcPct val="50000"/>
                </a:spcBef>
                <a:buClrTx/>
                <a:buSzTx/>
                <a:buFontTx/>
                <a:buNone/>
              </a:pPr>
              <a:t>14</a:t>
            </a:fld>
            <a:endParaRPr lang="en-US" altLang="en-US" sz="1400">
              <a:latin typeface="Times New Roman" panose="02020603050405020304" pitchFamily="18" charset="0"/>
            </a:endParaRPr>
          </a:p>
        </p:txBody>
      </p:sp>
      <p:sp>
        <p:nvSpPr>
          <p:cNvPr id="346114" name="Rectangle 2"/>
          <p:cNvSpPr>
            <a:spLocks noGrp="1" noChangeArrowheads="1"/>
          </p:cNvSpPr>
          <p:nvPr>
            <p:ph type="title"/>
          </p:nvPr>
        </p:nvSpPr>
        <p:spPr>
          <a:xfrm>
            <a:off x="228600" y="228600"/>
            <a:ext cx="7772400" cy="1143000"/>
          </a:xfrm>
        </p:spPr>
        <p:txBody>
          <a:bodyPr/>
          <a:lstStyle/>
          <a:p>
            <a:pPr eaLnBrk="1" hangingPunct="1">
              <a:defRPr/>
            </a:pPr>
            <a:r>
              <a:rPr lang="en-US" sz="3600" dirty="0"/>
              <a:t>3.) Acquisition Priorities… </a:t>
            </a:r>
          </a:p>
        </p:txBody>
      </p:sp>
      <p:sp>
        <p:nvSpPr>
          <p:cNvPr id="346117" name="Rectangle 5"/>
          <p:cNvSpPr>
            <a:spLocks noChangeArrowheads="1"/>
          </p:cNvSpPr>
          <p:nvPr/>
        </p:nvSpPr>
        <p:spPr bwMode="auto">
          <a:xfrm>
            <a:off x="0" y="1676400"/>
            <a:ext cx="42672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buClr>
                <a:schemeClr val="accent1"/>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buClr>
                <a:schemeClr val="tx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buClr>
                <a:schemeClr val="accent1"/>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9pPr>
          </a:lstStyle>
          <a:p>
            <a:pPr eaLnBrk="1" hangingPunct="1">
              <a:spcBef>
                <a:spcPct val="20000"/>
              </a:spcBef>
              <a:defRPr/>
            </a:pPr>
            <a:r>
              <a:rPr lang="en-US" sz="2800"/>
              <a:t>First Order Practices</a:t>
            </a:r>
          </a:p>
          <a:p>
            <a:pPr lvl="2" eaLnBrk="1" hangingPunct="1">
              <a:spcBef>
                <a:spcPct val="20000"/>
              </a:spcBef>
              <a:defRPr/>
            </a:pPr>
            <a:r>
              <a:rPr lang="en-US" sz="1800"/>
              <a:t>Polar alignment</a:t>
            </a:r>
          </a:p>
          <a:p>
            <a:pPr lvl="2" eaLnBrk="1" hangingPunct="1">
              <a:spcBef>
                <a:spcPct val="20000"/>
              </a:spcBef>
              <a:defRPr/>
            </a:pPr>
            <a:r>
              <a:rPr lang="en-US" sz="1800"/>
              <a:t>Balance the mount</a:t>
            </a:r>
          </a:p>
          <a:p>
            <a:pPr lvl="2" eaLnBrk="1" hangingPunct="1">
              <a:spcBef>
                <a:spcPct val="20000"/>
              </a:spcBef>
              <a:defRPr/>
            </a:pPr>
            <a:r>
              <a:rPr lang="en-US" sz="1800"/>
              <a:t>Focusing!!!</a:t>
            </a:r>
          </a:p>
          <a:p>
            <a:pPr lvl="2" eaLnBrk="1" hangingPunct="1">
              <a:spcBef>
                <a:spcPct val="20000"/>
              </a:spcBef>
              <a:defRPr/>
            </a:pPr>
            <a:r>
              <a:rPr lang="en-US" sz="1800"/>
              <a:t>Collimation/optics</a:t>
            </a:r>
          </a:p>
          <a:p>
            <a:pPr lvl="2" eaLnBrk="1" hangingPunct="1">
              <a:spcBef>
                <a:spcPct val="20000"/>
              </a:spcBef>
              <a:defRPr/>
            </a:pPr>
            <a:r>
              <a:rPr lang="en-US" sz="1800"/>
              <a:t>Reduce local seeing effects</a:t>
            </a:r>
          </a:p>
          <a:p>
            <a:pPr lvl="2" eaLnBrk="1" hangingPunct="1">
              <a:spcBef>
                <a:spcPct val="20000"/>
              </a:spcBef>
              <a:defRPr/>
            </a:pPr>
            <a:r>
              <a:rPr lang="en-US" sz="1800"/>
              <a:t>Dark frames!</a:t>
            </a:r>
          </a:p>
        </p:txBody>
      </p:sp>
      <p:sp>
        <p:nvSpPr>
          <p:cNvPr id="346118" name="Rectangle 6"/>
          <p:cNvSpPr>
            <a:spLocks noChangeArrowheads="1"/>
          </p:cNvSpPr>
          <p:nvPr/>
        </p:nvSpPr>
        <p:spPr bwMode="auto">
          <a:xfrm>
            <a:off x="4495800" y="1676400"/>
            <a:ext cx="42672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0"/>
              </a:spcBef>
              <a:defRPr kumimoji="1" sz="2400">
                <a:solidFill>
                  <a:schemeClr val="tx1"/>
                </a:solidFill>
                <a:latin typeface="Times New Roman" panose="02020603050405020304" pitchFamily="18" charset="0"/>
              </a:defRPr>
            </a:lvl1pPr>
            <a:lvl2pPr marL="742950" indent="-285750">
              <a:spcBef>
                <a:spcPct val="0"/>
              </a:spcBef>
              <a:defRPr kumimoji="1" sz="2400">
                <a:solidFill>
                  <a:schemeClr val="tx1"/>
                </a:solidFill>
                <a:latin typeface="Times New Roman" panose="02020603050405020304" pitchFamily="18" charset="0"/>
              </a:defRPr>
            </a:lvl2pPr>
            <a:lvl3pPr marL="1143000" indent="-228600">
              <a:spcBef>
                <a:spcPct val="0"/>
              </a:spcBef>
              <a:defRPr kumimoji="1" sz="2400">
                <a:solidFill>
                  <a:schemeClr val="tx1"/>
                </a:solidFill>
                <a:latin typeface="Times New Roman" panose="02020603050405020304" pitchFamily="18" charset="0"/>
              </a:defRPr>
            </a:lvl3pPr>
            <a:lvl4pPr marL="1600200" indent="-228600">
              <a:spcBef>
                <a:spcPct val="0"/>
              </a:spcBef>
              <a:defRPr kumimoji="1" sz="2400">
                <a:solidFill>
                  <a:schemeClr val="tx1"/>
                </a:solidFill>
                <a:latin typeface="Times New Roman" panose="02020603050405020304" pitchFamily="18" charset="0"/>
              </a:defRPr>
            </a:lvl4pPr>
            <a:lvl5pPr marL="2057400" indent="-228600">
              <a:spcBef>
                <a:spcPct val="0"/>
              </a:spcBef>
              <a:defRPr kumimoji="1" sz="2400">
                <a:solidFill>
                  <a:schemeClr val="tx1"/>
                </a:solidFill>
                <a:latin typeface="Times New Roman" panose="02020603050405020304" pitchFamily="18" charset="0"/>
              </a:defRPr>
            </a:lvl5pPr>
            <a:lvl6pPr marL="2514600" indent="-228600" fontAlgn="base">
              <a:spcBef>
                <a:spcPct val="0"/>
              </a:spcBef>
              <a:spcAft>
                <a:spcPct val="0"/>
              </a:spcAft>
              <a:defRPr kumimoji="1" sz="2400">
                <a:solidFill>
                  <a:schemeClr val="tx1"/>
                </a:solidFill>
                <a:latin typeface="Times New Roman" panose="02020603050405020304" pitchFamily="18" charset="0"/>
              </a:defRPr>
            </a:lvl6pPr>
            <a:lvl7pPr marL="2971800" indent="-228600" fontAlgn="base">
              <a:spcBef>
                <a:spcPct val="0"/>
              </a:spcBef>
              <a:spcAft>
                <a:spcPct val="0"/>
              </a:spcAft>
              <a:defRPr kumimoji="1" sz="2400">
                <a:solidFill>
                  <a:schemeClr val="tx1"/>
                </a:solidFill>
                <a:latin typeface="Times New Roman" panose="02020603050405020304" pitchFamily="18" charset="0"/>
              </a:defRPr>
            </a:lvl7pPr>
            <a:lvl8pPr marL="3429000" indent="-228600" fontAlgn="base">
              <a:spcBef>
                <a:spcPct val="0"/>
              </a:spcBef>
              <a:spcAft>
                <a:spcPct val="0"/>
              </a:spcAft>
              <a:defRPr kumimoji="1" sz="2400">
                <a:solidFill>
                  <a:schemeClr val="tx1"/>
                </a:solidFill>
                <a:latin typeface="Times New Roman" panose="02020603050405020304" pitchFamily="18" charset="0"/>
              </a:defRPr>
            </a:lvl8pPr>
            <a:lvl9pPr marL="3886200" indent="-228600" fontAlgn="base">
              <a:spcBef>
                <a:spcPct val="0"/>
              </a:spcBef>
              <a:spcAft>
                <a:spcPct val="0"/>
              </a:spcAft>
              <a:defRPr kumimoji="1" sz="2400">
                <a:solidFill>
                  <a:schemeClr val="tx1"/>
                </a:solidFill>
                <a:latin typeface="Times New Roman" panose="02020603050405020304" pitchFamily="18" charset="0"/>
              </a:defRPr>
            </a:lvl9pPr>
          </a:lstStyle>
          <a:p>
            <a:pPr eaLnBrk="1" hangingPunct="1">
              <a:lnSpc>
                <a:spcPct val="90000"/>
              </a:lnSpc>
              <a:spcBef>
                <a:spcPct val="20000"/>
              </a:spcBef>
              <a:buClr>
                <a:schemeClr val="accent1"/>
              </a:buClr>
              <a:buSzPct val="80000"/>
              <a:buFont typeface="Wingdings" panose="05000000000000000000" pitchFamily="2" charset="2"/>
              <a:buChar char="n"/>
              <a:defRPr/>
            </a:pPr>
            <a:r>
              <a:rPr kumimoji="0" lang="en-US" sz="2800" dirty="0">
                <a:effectLst>
                  <a:outerShdw blurRad="38100" dist="38100" dir="2700000" algn="tl">
                    <a:srgbClr val="000000"/>
                  </a:outerShdw>
                </a:effectLst>
                <a:latin typeface="Tahoma" panose="020B0604030504040204" pitchFamily="34" charset="0"/>
              </a:rPr>
              <a:t>Second Order Practices</a:t>
            </a:r>
          </a:p>
          <a:p>
            <a:pPr lvl="2" eaLnBrk="1" hangingPunct="1">
              <a:lnSpc>
                <a:spcPct val="90000"/>
              </a:lnSpc>
              <a:spcBef>
                <a:spcPct val="20000"/>
              </a:spcBef>
              <a:buClr>
                <a:schemeClr val="accent1"/>
              </a:buClr>
              <a:buSzPct val="65000"/>
              <a:buFont typeface="Wingdings" panose="05000000000000000000" pitchFamily="2" charset="2"/>
              <a:buChar char="n"/>
              <a:defRPr/>
            </a:pPr>
            <a:r>
              <a:rPr kumimoji="0" lang="en-US" sz="1800" dirty="0">
                <a:effectLst>
                  <a:outerShdw blurRad="38100" dist="38100" dir="2700000" algn="tl">
                    <a:srgbClr val="000000"/>
                  </a:outerShdw>
                </a:effectLst>
                <a:latin typeface="Tahoma" panose="020B0604030504040204" pitchFamily="34" charset="0"/>
              </a:rPr>
              <a:t>Good Guiding</a:t>
            </a:r>
          </a:p>
          <a:p>
            <a:pPr lvl="2" eaLnBrk="1" hangingPunct="1">
              <a:lnSpc>
                <a:spcPct val="90000"/>
              </a:lnSpc>
              <a:spcBef>
                <a:spcPct val="20000"/>
              </a:spcBef>
              <a:buClr>
                <a:schemeClr val="accent1"/>
              </a:buClr>
              <a:buSzPct val="65000"/>
              <a:buFont typeface="Wingdings" panose="05000000000000000000" pitchFamily="2" charset="2"/>
              <a:buChar char="n"/>
              <a:defRPr/>
            </a:pPr>
            <a:r>
              <a:rPr kumimoji="0" lang="en-US" sz="1800" dirty="0">
                <a:effectLst>
                  <a:outerShdw blurRad="38100" dist="38100" dir="2700000" algn="tl">
                    <a:srgbClr val="000000"/>
                  </a:outerShdw>
                </a:effectLst>
                <a:latin typeface="Tahoma" panose="020B0604030504040204" pitchFamily="34" charset="0"/>
              </a:rPr>
              <a:t>Refocus for filters</a:t>
            </a:r>
          </a:p>
          <a:p>
            <a:pPr lvl="2" eaLnBrk="1" hangingPunct="1">
              <a:lnSpc>
                <a:spcPct val="90000"/>
              </a:lnSpc>
              <a:spcBef>
                <a:spcPct val="20000"/>
              </a:spcBef>
              <a:buClr>
                <a:schemeClr val="accent1"/>
              </a:buClr>
              <a:buSzPct val="65000"/>
              <a:buFont typeface="Wingdings" panose="05000000000000000000" pitchFamily="2" charset="2"/>
              <a:buChar char="n"/>
              <a:defRPr/>
            </a:pPr>
            <a:r>
              <a:rPr kumimoji="0" lang="en-US" sz="1800" dirty="0">
                <a:effectLst>
                  <a:outerShdw blurRad="38100" dist="38100" dir="2700000" algn="tl">
                    <a:srgbClr val="000000"/>
                  </a:outerShdw>
                </a:effectLst>
                <a:latin typeface="Tahoma" panose="020B0604030504040204" pitchFamily="34" charset="0"/>
              </a:rPr>
              <a:t>RGB filter balance</a:t>
            </a:r>
          </a:p>
          <a:p>
            <a:pPr lvl="2" eaLnBrk="1" hangingPunct="1">
              <a:lnSpc>
                <a:spcPct val="90000"/>
              </a:lnSpc>
              <a:spcBef>
                <a:spcPct val="20000"/>
              </a:spcBef>
              <a:buClr>
                <a:schemeClr val="accent1"/>
              </a:buClr>
              <a:buSzPct val="65000"/>
              <a:buFont typeface="Wingdings" panose="05000000000000000000" pitchFamily="2" charset="2"/>
              <a:buChar char="n"/>
              <a:defRPr/>
            </a:pPr>
            <a:r>
              <a:rPr kumimoji="0" lang="en-US" sz="1800" dirty="0">
                <a:effectLst>
                  <a:outerShdw blurRad="38100" dist="38100" dir="2700000" algn="tl">
                    <a:srgbClr val="000000"/>
                  </a:outerShdw>
                </a:effectLst>
                <a:latin typeface="Tahoma" panose="020B0604030504040204" pitchFamily="34" charset="0"/>
              </a:rPr>
              <a:t>Flat fielding</a:t>
            </a:r>
          </a:p>
          <a:p>
            <a:pPr lvl="2" eaLnBrk="1" hangingPunct="1">
              <a:lnSpc>
                <a:spcPct val="90000"/>
              </a:lnSpc>
              <a:spcBef>
                <a:spcPct val="20000"/>
              </a:spcBef>
              <a:buClr>
                <a:schemeClr val="accent1"/>
              </a:buClr>
              <a:buSzPct val="65000"/>
              <a:buFont typeface="Wingdings" panose="05000000000000000000" pitchFamily="2" charset="2"/>
              <a:buChar char="n"/>
              <a:defRPr/>
            </a:pPr>
            <a:r>
              <a:rPr kumimoji="0" lang="en-US" sz="1800" dirty="0">
                <a:effectLst>
                  <a:outerShdw blurRad="38100" dist="38100" dir="2700000" algn="tl">
                    <a:srgbClr val="000000"/>
                  </a:outerShdw>
                </a:effectLst>
                <a:latin typeface="Tahoma" panose="020B0604030504040204" pitchFamily="34" charset="0"/>
              </a:rPr>
              <a:t>Dithering</a:t>
            </a:r>
          </a:p>
        </p:txBody>
      </p:sp>
      <p:sp>
        <p:nvSpPr>
          <p:cNvPr id="346119" name="Rectangle 7"/>
          <p:cNvSpPr>
            <a:spLocks noChangeArrowheads="1"/>
          </p:cNvSpPr>
          <p:nvPr/>
        </p:nvSpPr>
        <p:spPr bwMode="auto">
          <a:xfrm>
            <a:off x="609600" y="4495800"/>
            <a:ext cx="80010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0"/>
              </a:spcBef>
              <a:defRPr kumimoji="1" sz="2400">
                <a:solidFill>
                  <a:schemeClr val="tx1"/>
                </a:solidFill>
                <a:latin typeface="Times New Roman" panose="02020603050405020304" pitchFamily="18" charset="0"/>
              </a:defRPr>
            </a:lvl1pPr>
            <a:lvl2pPr marL="742950" indent="-285750">
              <a:spcBef>
                <a:spcPct val="0"/>
              </a:spcBef>
              <a:defRPr kumimoji="1" sz="2400">
                <a:solidFill>
                  <a:schemeClr val="tx1"/>
                </a:solidFill>
                <a:latin typeface="Times New Roman" panose="02020603050405020304" pitchFamily="18" charset="0"/>
              </a:defRPr>
            </a:lvl2pPr>
            <a:lvl3pPr marL="1143000" indent="-228600">
              <a:spcBef>
                <a:spcPct val="0"/>
              </a:spcBef>
              <a:defRPr kumimoji="1" sz="2400">
                <a:solidFill>
                  <a:schemeClr val="tx1"/>
                </a:solidFill>
                <a:latin typeface="Times New Roman" panose="02020603050405020304" pitchFamily="18" charset="0"/>
              </a:defRPr>
            </a:lvl3pPr>
            <a:lvl4pPr marL="1600200" indent="-228600">
              <a:spcBef>
                <a:spcPct val="0"/>
              </a:spcBef>
              <a:defRPr kumimoji="1" sz="2400">
                <a:solidFill>
                  <a:schemeClr val="tx1"/>
                </a:solidFill>
                <a:latin typeface="Times New Roman" panose="02020603050405020304" pitchFamily="18" charset="0"/>
              </a:defRPr>
            </a:lvl4pPr>
            <a:lvl5pPr marL="2057400" indent="-228600">
              <a:spcBef>
                <a:spcPct val="0"/>
              </a:spcBef>
              <a:defRPr kumimoji="1" sz="2400">
                <a:solidFill>
                  <a:schemeClr val="tx1"/>
                </a:solidFill>
                <a:latin typeface="Times New Roman" panose="02020603050405020304" pitchFamily="18" charset="0"/>
              </a:defRPr>
            </a:lvl5pPr>
            <a:lvl6pPr marL="2514600" indent="-228600" fontAlgn="base">
              <a:spcBef>
                <a:spcPct val="0"/>
              </a:spcBef>
              <a:spcAft>
                <a:spcPct val="0"/>
              </a:spcAft>
              <a:defRPr kumimoji="1" sz="2400">
                <a:solidFill>
                  <a:schemeClr val="tx1"/>
                </a:solidFill>
                <a:latin typeface="Times New Roman" panose="02020603050405020304" pitchFamily="18" charset="0"/>
              </a:defRPr>
            </a:lvl6pPr>
            <a:lvl7pPr marL="2971800" indent="-228600" fontAlgn="base">
              <a:spcBef>
                <a:spcPct val="0"/>
              </a:spcBef>
              <a:spcAft>
                <a:spcPct val="0"/>
              </a:spcAft>
              <a:defRPr kumimoji="1" sz="2400">
                <a:solidFill>
                  <a:schemeClr val="tx1"/>
                </a:solidFill>
                <a:latin typeface="Times New Roman" panose="02020603050405020304" pitchFamily="18" charset="0"/>
              </a:defRPr>
            </a:lvl7pPr>
            <a:lvl8pPr marL="3429000" indent="-228600" fontAlgn="base">
              <a:spcBef>
                <a:spcPct val="0"/>
              </a:spcBef>
              <a:spcAft>
                <a:spcPct val="0"/>
              </a:spcAft>
              <a:defRPr kumimoji="1" sz="2400">
                <a:solidFill>
                  <a:schemeClr val="tx1"/>
                </a:solidFill>
                <a:latin typeface="Times New Roman" panose="02020603050405020304" pitchFamily="18" charset="0"/>
              </a:defRPr>
            </a:lvl8pPr>
            <a:lvl9pPr marL="3886200" indent="-228600" fontAlgn="base">
              <a:spcBef>
                <a:spcPct val="0"/>
              </a:spcBef>
              <a:spcAft>
                <a:spcPct val="0"/>
              </a:spcAft>
              <a:defRPr kumimoji="1" sz="2400">
                <a:solidFill>
                  <a:schemeClr val="tx1"/>
                </a:solidFill>
                <a:latin typeface="Times New Roman" panose="02020603050405020304" pitchFamily="18" charset="0"/>
              </a:defRPr>
            </a:lvl9pPr>
          </a:lstStyle>
          <a:p>
            <a:pPr algn="ctr" eaLnBrk="1" hangingPunct="1">
              <a:lnSpc>
                <a:spcPct val="90000"/>
              </a:lnSpc>
              <a:spcBef>
                <a:spcPct val="20000"/>
              </a:spcBef>
              <a:buClr>
                <a:schemeClr val="accent1"/>
              </a:buClr>
              <a:buSzPct val="80000"/>
              <a:buFont typeface="Wingdings" panose="05000000000000000000" pitchFamily="2" charset="2"/>
              <a:buChar char="n"/>
              <a:defRPr/>
            </a:pPr>
            <a:r>
              <a:rPr kumimoji="0" lang="en-US" sz="2800" dirty="0">
                <a:effectLst>
                  <a:outerShdw blurRad="38100" dist="38100" dir="2700000" algn="tl">
                    <a:srgbClr val="000000"/>
                  </a:outerShdw>
                </a:effectLst>
                <a:latin typeface="Tahoma" panose="020B0604030504040204" pitchFamily="34" charset="0"/>
              </a:rPr>
              <a:t>Third Order Practices</a:t>
            </a:r>
          </a:p>
          <a:p>
            <a:pPr algn="ctr" eaLnBrk="1" hangingPunct="1">
              <a:lnSpc>
                <a:spcPct val="90000"/>
              </a:lnSpc>
              <a:spcBef>
                <a:spcPct val="20000"/>
              </a:spcBef>
              <a:buClr>
                <a:schemeClr val="accent1"/>
              </a:buClr>
              <a:buSzPct val="80000"/>
              <a:buFont typeface="Wingdings" panose="05000000000000000000" pitchFamily="2" charset="2"/>
              <a:buChar char="n"/>
              <a:defRPr/>
            </a:pPr>
            <a:r>
              <a:rPr kumimoji="0" lang="en-US" sz="1800" dirty="0">
                <a:effectLst>
                  <a:outerShdw blurRad="38100" dist="38100" dir="2700000" algn="tl">
                    <a:srgbClr val="000000"/>
                  </a:outerShdw>
                </a:effectLst>
                <a:latin typeface="Tahoma" panose="020B0604030504040204" pitchFamily="34" charset="0"/>
              </a:rPr>
              <a:t>Scope choice matched to object and conditions</a:t>
            </a:r>
          </a:p>
          <a:p>
            <a:pPr algn="ctr" eaLnBrk="1" hangingPunct="1">
              <a:lnSpc>
                <a:spcPct val="90000"/>
              </a:lnSpc>
              <a:spcBef>
                <a:spcPct val="20000"/>
              </a:spcBef>
              <a:buClr>
                <a:schemeClr val="accent1"/>
              </a:buClr>
              <a:buSzPct val="80000"/>
              <a:buFont typeface="Wingdings" panose="05000000000000000000" pitchFamily="2" charset="2"/>
              <a:buChar char="n"/>
              <a:defRPr/>
            </a:pPr>
            <a:r>
              <a:rPr kumimoji="0" lang="en-US" sz="1800" dirty="0">
                <a:effectLst>
                  <a:outerShdw blurRad="38100" dist="38100" dir="2700000" algn="tl">
                    <a:srgbClr val="000000"/>
                  </a:outerShdw>
                </a:effectLst>
                <a:latin typeface="Tahoma" panose="020B0604030504040204" pitchFamily="34" charset="0"/>
              </a:rPr>
              <a:t>Multiple darks, bias, and flat field frames (for all filters)</a:t>
            </a:r>
          </a:p>
          <a:p>
            <a:pPr algn="ctr" eaLnBrk="1" hangingPunct="1">
              <a:lnSpc>
                <a:spcPct val="90000"/>
              </a:lnSpc>
              <a:spcBef>
                <a:spcPct val="20000"/>
              </a:spcBef>
              <a:buClr>
                <a:schemeClr val="accent1"/>
              </a:buClr>
              <a:buSzPct val="80000"/>
              <a:buFont typeface="Wingdings" panose="05000000000000000000" pitchFamily="2" charset="2"/>
              <a:buChar char="n"/>
              <a:defRPr/>
            </a:pPr>
            <a:r>
              <a:rPr kumimoji="0" lang="en-US" sz="1800" dirty="0">
                <a:effectLst>
                  <a:outerShdw blurRad="38100" dist="38100" dir="2700000" algn="tl">
                    <a:srgbClr val="000000"/>
                  </a:outerShdw>
                </a:effectLst>
                <a:latin typeface="Tahoma" panose="020B0604030504040204" pitchFamily="34" charset="0"/>
              </a:rPr>
              <a:t>Using specific combine methods (median, mean, add, Sigma, Min/Max)</a:t>
            </a:r>
          </a:p>
          <a:p>
            <a:pPr algn="ctr" eaLnBrk="1" hangingPunct="1">
              <a:lnSpc>
                <a:spcPct val="90000"/>
              </a:lnSpc>
              <a:spcBef>
                <a:spcPct val="20000"/>
              </a:spcBef>
              <a:buClr>
                <a:schemeClr val="accent1"/>
              </a:buClr>
              <a:buSzPct val="80000"/>
              <a:buFont typeface="Wingdings" panose="05000000000000000000" pitchFamily="2" charset="2"/>
              <a:buChar char="n"/>
              <a:defRPr/>
            </a:pPr>
            <a:endParaRPr kumimoji="0" lang="en-US" sz="1800" dirty="0">
              <a:effectLst>
                <a:outerShdw blurRad="38100" dist="38100" dir="2700000" algn="tl">
                  <a:srgbClr val="000000"/>
                </a:outerShdw>
              </a:effectLst>
              <a:latin typeface="Tahoma" panose="020B0604030504040204" pitchFamily="34" charset="0"/>
            </a:endParaRPr>
          </a:p>
          <a:p>
            <a:pPr algn="ctr" eaLnBrk="1" hangingPunct="1">
              <a:lnSpc>
                <a:spcPct val="90000"/>
              </a:lnSpc>
              <a:spcBef>
                <a:spcPct val="20000"/>
              </a:spcBef>
              <a:buClr>
                <a:schemeClr val="accent1"/>
              </a:buClr>
              <a:buSzPct val="80000"/>
              <a:buFont typeface="Wingdings" panose="05000000000000000000" pitchFamily="2" charset="2"/>
              <a:buChar char="n"/>
              <a:defRPr/>
            </a:pPr>
            <a:endParaRPr kumimoji="0" lang="en-US" sz="1800" dirty="0">
              <a:effectLst>
                <a:outerShdw blurRad="38100" dist="38100" dir="2700000" algn="tl">
                  <a:srgbClr val="000000"/>
                </a:outerShdw>
              </a:effectLst>
              <a:latin typeface="Tahoma" panose="020B060403050404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6117">
                                            <p:txEl>
                                              <p:pRg st="0" end="0"/>
                                            </p:txEl>
                                          </p:spTgt>
                                        </p:tgtEl>
                                        <p:attrNameLst>
                                          <p:attrName>style.visibility</p:attrName>
                                        </p:attrNameLst>
                                      </p:cBhvr>
                                      <p:to>
                                        <p:strVal val="visible"/>
                                      </p:to>
                                    </p:set>
                                    <p:anim calcmode="lin" valueType="num">
                                      <p:cBhvr additive="base">
                                        <p:cTn id="7" dur="500" fill="hold"/>
                                        <p:tgtEl>
                                          <p:spTgt spid="34611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61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6117">
                                            <p:txEl>
                                              <p:pRg st="1" end="1"/>
                                            </p:txEl>
                                          </p:spTgt>
                                        </p:tgtEl>
                                        <p:attrNameLst>
                                          <p:attrName>style.visibility</p:attrName>
                                        </p:attrNameLst>
                                      </p:cBhvr>
                                      <p:to>
                                        <p:strVal val="visible"/>
                                      </p:to>
                                    </p:set>
                                    <p:anim calcmode="lin" valueType="num">
                                      <p:cBhvr additive="base">
                                        <p:cTn id="13" dur="500" fill="hold"/>
                                        <p:tgtEl>
                                          <p:spTgt spid="34611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4611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6117">
                                            <p:txEl>
                                              <p:pRg st="2" end="2"/>
                                            </p:txEl>
                                          </p:spTgt>
                                        </p:tgtEl>
                                        <p:attrNameLst>
                                          <p:attrName>style.visibility</p:attrName>
                                        </p:attrNameLst>
                                      </p:cBhvr>
                                      <p:to>
                                        <p:strVal val="visible"/>
                                      </p:to>
                                    </p:set>
                                    <p:anim calcmode="lin" valueType="num">
                                      <p:cBhvr additive="base">
                                        <p:cTn id="19" dur="500" fill="hold"/>
                                        <p:tgtEl>
                                          <p:spTgt spid="34611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4611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6117">
                                            <p:txEl>
                                              <p:pRg st="3" end="3"/>
                                            </p:txEl>
                                          </p:spTgt>
                                        </p:tgtEl>
                                        <p:attrNameLst>
                                          <p:attrName>style.visibility</p:attrName>
                                        </p:attrNameLst>
                                      </p:cBhvr>
                                      <p:to>
                                        <p:strVal val="visible"/>
                                      </p:to>
                                    </p:set>
                                    <p:anim calcmode="lin" valueType="num">
                                      <p:cBhvr additive="base">
                                        <p:cTn id="25" dur="500" fill="hold"/>
                                        <p:tgtEl>
                                          <p:spTgt spid="34611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4611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46117">
                                            <p:txEl>
                                              <p:pRg st="4" end="4"/>
                                            </p:txEl>
                                          </p:spTgt>
                                        </p:tgtEl>
                                        <p:attrNameLst>
                                          <p:attrName>style.visibility</p:attrName>
                                        </p:attrNameLst>
                                      </p:cBhvr>
                                      <p:to>
                                        <p:strVal val="visible"/>
                                      </p:to>
                                    </p:set>
                                    <p:anim calcmode="lin" valueType="num">
                                      <p:cBhvr additive="base">
                                        <p:cTn id="31" dur="500" fill="hold"/>
                                        <p:tgtEl>
                                          <p:spTgt spid="34611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4611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46117">
                                            <p:txEl>
                                              <p:pRg st="5" end="5"/>
                                            </p:txEl>
                                          </p:spTgt>
                                        </p:tgtEl>
                                        <p:attrNameLst>
                                          <p:attrName>style.visibility</p:attrName>
                                        </p:attrNameLst>
                                      </p:cBhvr>
                                      <p:to>
                                        <p:strVal val="visible"/>
                                      </p:to>
                                    </p:set>
                                    <p:anim calcmode="lin" valueType="num">
                                      <p:cBhvr additive="base">
                                        <p:cTn id="37" dur="500" fill="hold"/>
                                        <p:tgtEl>
                                          <p:spTgt spid="34611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4611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46117">
                                            <p:txEl>
                                              <p:pRg st="6" end="6"/>
                                            </p:txEl>
                                          </p:spTgt>
                                        </p:tgtEl>
                                        <p:attrNameLst>
                                          <p:attrName>style.visibility</p:attrName>
                                        </p:attrNameLst>
                                      </p:cBhvr>
                                      <p:to>
                                        <p:strVal val="visible"/>
                                      </p:to>
                                    </p:set>
                                    <p:anim calcmode="lin" valueType="num">
                                      <p:cBhvr additive="base">
                                        <p:cTn id="43" dur="500" fill="hold"/>
                                        <p:tgtEl>
                                          <p:spTgt spid="34611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4611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46118">
                                            <p:txEl>
                                              <p:pRg st="0" end="0"/>
                                            </p:txEl>
                                          </p:spTgt>
                                        </p:tgtEl>
                                        <p:attrNameLst>
                                          <p:attrName>style.visibility</p:attrName>
                                        </p:attrNameLst>
                                      </p:cBhvr>
                                      <p:to>
                                        <p:strVal val="visible"/>
                                      </p:to>
                                    </p:set>
                                    <p:anim calcmode="lin" valueType="num">
                                      <p:cBhvr additive="base">
                                        <p:cTn id="49" dur="500" fill="hold"/>
                                        <p:tgtEl>
                                          <p:spTgt spid="346118">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461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46118">
                                            <p:txEl>
                                              <p:pRg st="1" end="1"/>
                                            </p:txEl>
                                          </p:spTgt>
                                        </p:tgtEl>
                                        <p:attrNameLst>
                                          <p:attrName>style.visibility</p:attrName>
                                        </p:attrNameLst>
                                      </p:cBhvr>
                                      <p:to>
                                        <p:strVal val="visible"/>
                                      </p:to>
                                    </p:set>
                                    <p:anim calcmode="lin" valueType="num">
                                      <p:cBhvr additive="base">
                                        <p:cTn id="55" dur="500" fill="hold"/>
                                        <p:tgtEl>
                                          <p:spTgt spid="346118">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461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346118">
                                            <p:txEl>
                                              <p:pRg st="2" end="2"/>
                                            </p:txEl>
                                          </p:spTgt>
                                        </p:tgtEl>
                                        <p:attrNameLst>
                                          <p:attrName>style.visibility</p:attrName>
                                        </p:attrNameLst>
                                      </p:cBhvr>
                                      <p:to>
                                        <p:strVal val="visible"/>
                                      </p:to>
                                    </p:set>
                                    <p:anim calcmode="lin" valueType="num">
                                      <p:cBhvr additive="base">
                                        <p:cTn id="61" dur="500" fill="hold"/>
                                        <p:tgtEl>
                                          <p:spTgt spid="346118">
                                            <p:txEl>
                                              <p:pRg st="2" end="2"/>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3461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346118">
                                            <p:txEl>
                                              <p:pRg st="3" end="3"/>
                                            </p:txEl>
                                          </p:spTgt>
                                        </p:tgtEl>
                                        <p:attrNameLst>
                                          <p:attrName>style.visibility</p:attrName>
                                        </p:attrNameLst>
                                      </p:cBhvr>
                                      <p:to>
                                        <p:strVal val="visible"/>
                                      </p:to>
                                    </p:set>
                                    <p:anim calcmode="lin" valueType="num">
                                      <p:cBhvr additive="base">
                                        <p:cTn id="67" dur="500" fill="hold"/>
                                        <p:tgtEl>
                                          <p:spTgt spid="346118">
                                            <p:txEl>
                                              <p:pRg st="3" end="3"/>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461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346118">
                                            <p:txEl>
                                              <p:pRg st="4" end="4"/>
                                            </p:txEl>
                                          </p:spTgt>
                                        </p:tgtEl>
                                        <p:attrNameLst>
                                          <p:attrName>style.visibility</p:attrName>
                                        </p:attrNameLst>
                                      </p:cBhvr>
                                      <p:to>
                                        <p:strVal val="visible"/>
                                      </p:to>
                                    </p:set>
                                    <p:anim calcmode="lin" valueType="num">
                                      <p:cBhvr additive="base">
                                        <p:cTn id="73" dur="500" fill="hold"/>
                                        <p:tgtEl>
                                          <p:spTgt spid="346118">
                                            <p:txEl>
                                              <p:pRg st="4" end="4"/>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3461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46118">
                                            <p:txEl>
                                              <p:pRg st="5" end="5"/>
                                            </p:txEl>
                                          </p:spTgt>
                                        </p:tgtEl>
                                        <p:attrNameLst>
                                          <p:attrName>style.visibility</p:attrName>
                                        </p:attrNameLst>
                                      </p:cBhvr>
                                      <p:to>
                                        <p:strVal val="visible"/>
                                      </p:to>
                                    </p:set>
                                    <p:anim calcmode="lin" valueType="num">
                                      <p:cBhvr additive="base">
                                        <p:cTn id="79" dur="500" fill="hold"/>
                                        <p:tgtEl>
                                          <p:spTgt spid="346118">
                                            <p:txEl>
                                              <p:pRg st="5" end="5"/>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34611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46119">
                                            <p:txEl>
                                              <p:pRg st="0" end="0"/>
                                            </p:txEl>
                                          </p:spTgt>
                                        </p:tgtEl>
                                        <p:attrNameLst>
                                          <p:attrName>style.visibility</p:attrName>
                                        </p:attrNameLst>
                                      </p:cBhvr>
                                      <p:to>
                                        <p:strVal val="visible"/>
                                      </p:to>
                                    </p:set>
                                    <p:anim calcmode="lin" valueType="num">
                                      <p:cBhvr additive="base">
                                        <p:cTn id="85" dur="500" fill="hold"/>
                                        <p:tgtEl>
                                          <p:spTgt spid="346119">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461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46119">
                                            <p:txEl>
                                              <p:pRg st="1" end="1"/>
                                            </p:txEl>
                                          </p:spTgt>
                                        </p:tgtEl>
                                        <p:attrNameLst>
                                          <p:attrName>style.visibility</p:attrName>
                                        </p:attrNameLst>
                                      </p:cBhvr>
                                      <p:to>
                                        <p:strVal val="visible"/>
                                      </p:to>
                                    </p:set>
                                    <p:anim calcmode="lin" valueType="num">
                                      <p:cBhvr additive="base">
                                        <p:cTn id="91" dur="500" fill="hold"/>
                                        <p:tgtEl>
                                          <p:spTgt spid="346119">
                                            <p:txEl>
                                              <p:pRg st="1" end="1"/>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461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46119">
                                            <p:txEl>
                                              <p:pRg st="2" end="2"/>
                                            </p:txEl>
                                          </p:spTgt>
                                        </p:tgtEl>
                                        <p:attrNameLst>
                                          <p:attrName>style.visibility</p:attrName>
                                        </p:attrNameLst>
                                      </p:cBhvr>
                                      <p:to>
                                        <p:strVal val="visible"/>
                                      </p:to>
                                    </p:set>
                                    <p:anim calcmode="lin" valueType="num">
                                      <p:cBhvr additive="base">
                                        <p:cTn id="97" dur="500" fill="hold"/>
                                        <p:tgtEl>
                                          <p:spTgt spid="346119">
                                            <p:txEl>
                                              <p:pRg st="2" end="2"/>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3461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46119">
                                            <p:txEl>
                                              <p:pRg st="3" end="3"/>
                                            </p:txEl>
                                          </p:spTgt>
                                        </p:tgtEl>
                                        <p:attrNameLst>
                                          <p:attrName>style.visibility</p:attrName>
                                        </p:attrNameLst>
                                      </p:cBhvr>
                                      <p:to>
                                        <p:strVal val="visible"/>
                                      </p:to>
                                    </p:set>
                                    <p:anim calcmode="lin" valueType="num">
                                      <p:cBhvr additive="base">
                                        <p:cTn id="103" dur="500" fill="hold"/>
                                        <p:tgtEl>
                                          <p:spTgt spid="346119">
                                            <p:txEl>
                                              <p:pRg st="3" end="3"/>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3461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7" grpId="0" build="p" bldLvl="3" autoUpdateAnimBg="0"/>
      <p:bldP spid="346118" grpId="0" build="p" bldLvl="3" autoUpdateAnimBg="0"/>
      <p:bldP spid="346119"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7FA31-FB5E-472B-B4D4-DFAB6F33A550}"/>
              </a:ext>
            </a:extLst>
          </p:cNvPr>
          <p:cNvSpPr>
            <a:spLocks noGrp="1"/>
          </p:cNvSpPr>
          <p:nvPr>
            <p:ph type="title"/>
          </p:nvPr>
        </p:nvSpPr>
        <p:spPr>
          <a:xfrm>
            <a:off x="304800" y="152400"/>
            <a:ext cx="7772400" cy="838200"/>
          </a:xfrm>
        </p:spPr>
        <p:txBody>
          <a:bodyPr/>
          <a:lstStyle/>
          <a:p>
            <a:r>
              <a:rPr lang="en-US" dirty="0"/>
              <a:t>Workflow 2: Calibration</a:t>
            </a:r>
          </a:p>
        </p:txBody>
      </p:sp>
      <p:sp>
        <p:nvSpPr>
          <p:cNvPr id="3" name="Content Placeholder 2">
            <a:extLst>
              <a:ext uri="{FF2B5EF4-FFF2-40B4-BE49-F238E27FC236}">
                <a16:creationId xmlns:a16="http://schemas.microsoft.com/office/drawing/2014/main" id="{D85FEA3A-05D0-41A1-AA09-8013C9F095B2}"/>
              </a:ext>
            </a:extLst>
          </p:cNvPr>
          <p:cNvSpPr>
            <a:spLocks noGrp="1"/>
          </p:cNvSpPr>
          <p:nvPr>
            <p:ph idx="1"/>
          </p:nvPr>
        </p:nvSpPr>
        <p:spPr>
          <a:xfrm>
            <a:off x="685800" y="1295400"/>
            <a:ext cx="3581400" cy="4572000"/>
          </a:xfrm>
        </p:spPr>
        <p:txBody>
          <a:bodyPr/>
          <a:lstStyle/>
          <a:p>
            <a:pPr lvl="1" eaLnBrk="1" hangingPunct="1">
              <a:lnSpc>
                <a:spcPct val="90000"/>
              </a:lnSpc>
              <a:defRPr/>
            </a:pPr>
            <a:r>
              <a:rPr lang="en-US" sz="2200" dirty="0"/>
              <a:t>Scaling darks with bias frames for CCDs</a:t>
            </a:r>
            <a:br>
              <a:rPr lang="en-US" sz="2200" dirty="0"/>
            </a:br>
            <a:endParaRPr lang="en-US" sz="2200" dirty="0" smtClean="0"/>
          </a:p>
          <a:p>
            <a:pPr lvl="1" eaLnBrk="1" hangingPunct="1">
              <a:lnSpc>
                <a:spcPct val="90000"/>
              </a:lnSpc>
              <a:defRPr/>
            </a:pPr>
            <a:r>
              <a:rPr lang="en-US" sz="2200" dirty="0" smtClean="0"/>
              <a:t>Non-scaled darks for CMOS sensors</a:t>
            </a:r>
          </a:p>
          <a:p>
            <a:pPr marL="457200" lvl="1" indent="0" eaLnBrk="1" hangingPunct="1">
              <a:lnSpc>
                <a:spcPct val="90000"/>
              </a:lnSpc>
              <a:buNone/>
              <a:defRPr/>
            </a:pPr>
            <a:endParaRPr lang="en-US" sz="2200" dirty="0"/>
          </a:p>
          <a:p>
            <a:pPr lvl="1" eaLnBrk="1" hangingPunct="1">
              <a:lnSpc>
                <a:spcPct val="90000"/>
              </a:lnSpc>
              <a:defRPr/>
            </a:pPr>
            <a:r>
              <a:rPr lang="en-US" sz="2200" dirty="0"/>
              <a:t>No darks for </a:t>
            </a:r>
            <a:r>
              <a:rPr lang="en-US" sz="2200" dirty="0" smtClean="0"/>
              <a:t>DSLRs</a:t>
            </a:r>
            <a:r>
              <a:rPr lang="en-US" sz="2200" dirty="0"/>
              <a:t/>
            </a:r>
            <a:br>
              <a:rPr lang="en-US" sz="2200" dirty="0"/>
            </a:br>
            <a:endParaRPr lang="en-US" sz="2200" dirty="0"/>
          </a:p>
          <a:p>
            <a:pPr lvl="1" eaLnBrk="1" hangingPunct="1">
              <a:lnSpc>
                <a:spcPct val="90000"/>
              </a:lnSpc>
              <a:defRPr/>
            </a:pPr>
            <a:r>
              <a:rPr lang="en-US" sz="2200" dirty="0"/>
              <a:t>Are darks useful or practical?  Cooling set-point? </a:t>
            </a:r>
          </a:p>
          <a:p>
            <a:pPr marL="457200" lvl="1" indent="0" eaLnBrk="1" hangingPunct="1">
              <a:lnSpc>
                <a:spcPct val="90000"/>
              </a:lnSpc>
              <a:buNone/>
              <a:defRPr/>
            </a:pPr>
            <a:endParaRPr lang="en-US" sz="2200" dirty="0"/>
          </a:p>
          <a:p>
            <a:pPr lvl="1" eaLnBrk="1" hangingPunct="1">
              <a:lnSpc>
                <a:spcPct val="90000"/>
              </a:lnSpc>
              <a:defRPr/>
            </a:pPr>
            <a:r>
              <a:rPr lang="en-US" sz="2200" dirty="0"/>
              <a:t>Effectiveness of flat-field?  Is it worth it? </a:t>
            </a:r>
          </a:p>
          <a:p>
            <a:endParaRPr lang="en-US" dirty="0"/>
          </a:p>
        </p:txBody>
      </p:sp>
      <p:sp>
        <p:nvSpPr>
          <p:cNvPr id="4" name="Slide Number Placeholder 3">
            <a:extLst>
              <a:ext uri="{FF2B5EF4-FFF2-40B4-BE49-F238E27FC236}">
                <a16:creationId xmlns:a16="http://schemas.microsoft.com/office/drawing/2014/main" id="{46FD6BFE-035B-4F4D-9283-A7E4447187E5}"/>
              </a:ext>
            </a:extLst>
          </p:cNvPr>
          <p:cNvSpPr>
            <a:spLocks noGrp="1"/>
          </p:cNvSpPr>
          <p:nvPr>
            <p:ph type="sldNum" sz="quarter" idx="10"/>
          </p:nvPr>
        </p:nvSpPr>
        <p:spPr/>
        <p:txBody>
          <a:bodyPr/>
          <a:lstStyle/>
          <a:p>
            <a:pPr>
              <a:defRPr/>
            </a:pPr>
            <a:fld id="{74AFEBE7-193B-4FD1-8D6A-69CA452D6E3F}" type="slidenum">
              <a:rPr lang="en-US" smtClean="0"/>
              <a:pPr>
                <a:defRPr/>
              </a:pPr>
              <a:t>15</a:t>
            </a:fld>
            <a:endParaRPr lang="en-US"/>
          </a:p>
        </p:txBody>
      </p:sp>
      <p:grpSp>
        <p:nvGrpSpPr>
          <p:cNvPr id="5" name="Group 4"/>
          <p:cNvGrpSpPr/>
          <p:nvPr/>
        </p:nvGrpSpPr>
        <p:grpSpPr>
          <a:xfrm>
            <a:off x="4572000" y="1539354"/>
            <a:ext cx="4267200" cy="4267200"/>
            <a:chOff x="0" y="0"/>
            <a:chExt cx="4267200" cy="4267200"/>
          </a:xfrm>
        </p:grpSpPr>
        <p:sp>
          <p:nvSpPr>
            <p:cNvPr id="27" name="Rounded Rectangle 26"/>
            <p:cNvSpPr/>
            <p:nvPr/>
          </p:nvSpPr>
          <p:spPr>
            <a:xfrm>
              <a:off x="0" y="0"/>
              <a:ext cx="4267200" cy="4267200"/>
            </a:xfrm>
            <a:prstGeom prst="roundRect">
              <a:avLst>
                <a:gd name="adj" fmla="val 8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ounded Rectangle 4"/>
            <p:cNvSpPr/>
            <p:nvPr/>
          </p:nvSpPr>
          <p:spPr>
            <a:xfrm>
              <a:off x="106235" y="106235"/>
              <a:ext cx="4054730" cy="40547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3311821" numCol="1" spcCol="1270" anchor="t" anchorCtr="0">
              <a:noAutofit/>
            </a:bodyPr>
            <a:lstStyle/>
            <a:p>
              <a:pPr lvl="0" algn="l" defTabSz="977900">
                <a:lnSpc>
                  <a:spcPct val="90000"/>
                </a:lnSpc>
                <a:spcBef>
                  <a:spcPct val="0"/>
                </a:spcBef>
                <a:spcAft>
                  <a:spcPct val="35000"/>
                </a:spcAft>
              </a:pPr>
              <a:r>
                <a:rPr lang="en-US" sz="2200" kern="1200" dirty="0" smtClean="0"/>
                <a:t>Calibrate and Dither</a:t>
              </a:r>
              <a:endParaRPr lang="en-US" sz="2200" kern="1200" dirty="0"/>
            </a:p>
          </p:txBody>
        </p:sp>
      </p:grpSp>
      <p:grpSp>
        <p:nvGrpSpPr>
          <p:cNvPr id="6" name="Group 5"/>
          <p:cNvGrpSpPr/>
          <p:nvPr/>
        </p:nvGrpSpPr>
        <p:grpSpPr>
          <a:xfrm>
            <a:off x="4678680" y="2606154"/>
            <a:ext cx="640080" cy="981581"/>
            <a:chOff x="106680" y="1066800"/>
            <a:chExt cx="640080" cy="981581"/>
          </a:xfrm>
        </p:grpSpPr>
        <p:sp>
          <p:nvSpPr>
            <p:cNvPr id="25" name="Rounded Rectangle 24"/>
            <p:cNvSpPr/>
            <p:nvPr/>
          </p:nvSpPr>
          <p:spPr>
            <a:xfrm>
              <a:off x="106680" y="1066800"/>
              <a:ext cx="640080" cy="981581"/>
            </a:xfrm>
            <a:prstGeom prst="roundRect">
              <a:avLst>
                <a:gd name="adj" fmla="val 105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ounded Rectangle 6"/>
            <p:cNvSpPr/>
            <p:nvPr/>
          </p:nvSpPr>
          <p:spPr>
            <a:xfrm>
              <a:off x="126365" y="1086485"/>
              <a:ext cx="600710" cy="94221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Scaled Calibration</a:t>
              </a:r>
              <a:endParaRPr lang="en-US" sz="800" kern="1200" dirty="0"/>
            </a:p>
          </p:txBody>
        </p:sp>
      </p:grpSp>
      <p:grpSp>
        <p:nvGrpSpPr>
          <p:cNvPr id="7" name="Group 6"/>
          <p:cNvGrpSpPr/>
          <p:nvPr/>
        </p:nvGrpSpPr>
        <p:grpSpPr>
          <a:xfrm>
            <a:off x="4678680" y="3608768"/>
            <a:ext cx="640080" cy="981581"/>
            <a:chOff x="106680" y="2069414"/>
            <a:chExt cx="640080" cy="981581"/>
          </a:xfrm>
        </p:grpSpPr>
        <p:sp>
          <p:nvSpPr>
            <p:cNvPr id="23" name="Rounded Rectangle 22"/>
            <p:cNvSpPr/>
            <p:nvPr/>
          </p:nvSpPr>
          <p:spPr>
            <a:xfrm>
              <a:off x="106680" y="2069414"/>
              <a:ext cx="640080" cy="981581"/>
            </a:xfrm>
            <a:prstGeom prst="roundRect">
              <a:avLst>
                <a:gd name="adj" fmla="val 105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Rounded Rectangle 8"/>
            <p:cNvSpPr/>
            <p:nvPr/>
          </p:nvSpPr>
          <p:spPr>
            <a:xfrm>
              <a:off x="126365" y="2089099"/>
              <a:ext cx="600710" cy="94221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Non-scaled Calibration</a:t>
              </a:r>
              <a:endParaRPr lang="en-US" sz="800" kern="1200" dirty="0"/>
            </a:p>
          </p:txBody>
        </p:sp>
      </p:grpSp>
      <p:grpSp>
        <p:nvGrpSpPr>
          <p:cNvPr id="8" name="Group 7"/>
          <p:cNvGrpSpPr/>
          <p:nvPr/>
        </p:nvGrpSpPr>
        <p:grpSpPr>
          <a:xfrm>
            <a:off x="4678680" y="4611383"/>
            <a:ext cx="640080" cy="981581"/>
            <a:chOff x="106680" y="3072029"/>
            <a:chExt cx="640080" cy="981581"/>
          </a:xfrm>
        </p:grpSpPr>
        <p:sp>
          <p:nvSpPr>
            <p:cNvPr id="21" name="Rounded Rectangle 20"/>
            <p:cNvSpPr/>
            <p:nvPr/>
          </p:nvSpPr>
          <p:spPr>
            <a:xfrm>
              <a:off x="106680" y="3072029"/>
              <a:ext cx="640080" cy="981581"/>
            </a:xfrm>
            <a:prstGeom prst="roundRect">
              <a:avLst>
                <a:gd name="adj" fmla="val 105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ounded Rectangle 10"/>
            <p:cNvSpPr/>
            <p:nvPr/>
          </p:nvSpPr>
          <p:spPr>
            <a:xfrm>
              <a:off x="126365" y="3091714"/>
              <a:ext cx="600710" cy="94221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Bias calibration only</a:t>
              </a:r>
              <a:endParaRPr lang="en-US" sz="800" kern="1200" dirty="0"/>
            </a:p>
          </p:txBody>
        </p:sp>
      </p:grpSp>
      <p:grpSp>
        <p:nvGrpSpPr>
          <p:cNvPr id="9" name="Group 8"/>
          <p:cNvGrpSpPr/>
          <p:nvPr/>
        </p:nvGrpSpPr>
        <p:grpSpPr>
          <a:xfrm>
            <a:off x="5425440" y="2606154"/>
            <a:ext cx="3307080" cy="2987040"/>
            <a:chOff x="853440" y="1066800"/>
            <a:chExt cx="3307080" cy="2987040"/>
          </a:xfrm>
        </p:grpSpPr>
        <p:sp>
          <p:nvSpPr>
            <p:cNvPr id="19" name="Rounded Rectangle 18"/>
            <p:cNvSpPr/>
            <p:nvPr/>
          </p:nvSpPr>
          <p:spPr>
            <a:xfrm>
              <a:off x="853440" y="1066800"/>
              <a:ext cx="3307080" cy="2987040"/>
            </a:xfrm>
            <a:prstGeom prst="roundRect">
              <a:avLst>
                <a:gd name="adj" fmla="val 10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ounded Rectangle 12"/>
            <p:cNvSpPr/>
            <p:nvPr/>
          </p:nvSpPr>
          <p:spPr>
            <a:xfrm>
              <a:off x="945302" y="1158662"/>
              <a:ext cx="3123356" cy="28033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1896770" numCol="1" spcCol="1270" anchor="t" anchorCtr="0">
              <a:noAutofit/>
            </a:bodyPr>
            <a:lstStyle/>
            <a:p>
              <a:pPr lvl="0" algn="l" defTabSz="977900">
                <a:lnSpc>
                  <a:spcPct val="90000"/>
                </a:lnSpc>
                <a:spcBef>
                  <a:spcPct val="0"/>
                </a:spcBef>
                <a:spcAft>
                  <a:spcPct val="35000"/>
                </a:spcAft>
              </a:pPr>
              <a:r>
                <a:rPr lang="en-US" sz="2200" kern="1200" dirty="0" smtClean="0"/>
                <a:t>No Calibrations…</a:t>
              </a:r>
              <a:endParaRPr lang="en-US" sz="2200" kern="1200" dirty="0"/>
            </a:p>
          </p:txBody>
        </p:sp>
      </p:grpSp>
      <p:grpSp>
        <p:nvGrpSpPr>
          <p:cNvPr id="10" name="Group 9"/>
          <p:cNvGrpSpPr/>
          <p:nvPr/>
        </p:nvGrpSpPr>
        <p:grpSpPr>
          <a:xfrm>
            <a:off x="5508117" y="3651618"/>
            <a:ext cx="661416" cy="1717548"/>
            <a:chOff x="936117" y="2112264"/>
            <a:chExt cx="661416" cy="1717548"/>
          </a:xfrm>
        </p:grpSpPr>
        <p:sp>
          <p:nvSpPr>
            <p:cNvPr id="17" name="Rounded Rectangle 16"/>
            <p:cNvSpPr/>
            <p:nvPr/>
          </p:nvSpPr>
          <p:spPr>
            <a:xfrm>
              <a:off x="936117" y="2112264"/>
              <a:ext cx="661416" cy="1717548"/>
            </a:xfrm>
            <a:prstGeom prst="roundRect">
              <a:avLst>
                <a:gd name="adj" fmla="val 105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ounded Rectangle 14"/>
            <p:cNvSpPr/>
            <p:nvPr/>
          </p:nvSpPr>
          <p:spPr>
            <a:xfrm>
              <a:off x="956458" y="2132605"/>
              <a:ext cx="620734" cy="16768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smtClean="0"/>
                <a:t>Dither only</a:t>
              </a:r>
              <a:endParaRPr lang="en-US" sz="800" kern="1200" dirty="0"/>
            </a:p>
          </p:txBody>
        </p:sp>
      </p:grpSp>
      <p:grpSp>
        <p:nvGrpSpPr>
          <p:cNvPr id="11" name="Group 10"/>
          <p:cNvGrpSpPr/>
          <p:nvPr/>
        </p:nvGrpSpPr>
        <p:grpSpPr>
          <a:xfrm>
            <a:off x="6257544" y="3672954"/>
            <a:ext cx="2368296" cy="1706880"/>
            <a:chOff x="1685544" y="2133600"/>
            <a:chExt cx="2368296" cy="1706880"/>
          </a:xfrm>
        </p:grpSpPr>
        <p:sp>
          <p:nvSpPr>
            <p:cNvPr id="15" name="Rounded Rectangle 14"/>
            <p:cNvSpPr/>
            <p:nvPr/>
          </p:nvSpPr>
          <p:spPr>
            <a:xfrm>
              <a:off x="1685544" y="2133600"/>
              <a:ext cx="2368296" cy="1706880"/>
            </a:xfrm>
            <a:prstGeom prst="roundRect">
              <a:avLst>
                <a:gd name="adj" fmla="val 10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16"/>
            <p:cNvSpPr/>
            <p:nvPr/>
          </p:nvSpPr>
          <p:spPr>
            <a:xfrm>
              <a:off x="1738036" y="2186092"/>
              <a:ext cx="2263312" cy="16018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963439" numCol="1" spcCol="1270" anchor="t" anchorCtr="0">
              <a:noAutofit/>
            </a:bodyPr>
            <a:lstStyle/>
            <a:p>
              <a:pPr lvl="0" algn="l" defTabSz="977900">
                <a:lnSpc>
                  <a:spcPct val="90000"/>
                </a:lnSpc>
                <a:spcBef>
                  <a:spcPct val="0"/>
                </a:spcBef>
                <a:spcAft>
                  <a:spcPct val="35000"/>
                </a:spcAft>
              </a:pPr>
              <a:r>
                <a:rPr lang="en-US" sz="2200" kern="1200" dirty="0" smtClean="0"/>
                <a:t>No Calibrations…</a:t>
              </a:r>
              <a:endParaRPr lang="en-US" sz="2200" kern="1200" dirty="0"/>
            </a:p>
          </p:txBody>
        </p:sp>
      </p:grpSp>
      <p:grpSp>
        <p:nvGrpSpPr>
          <p:cNvPr id="12" name="Group 11"/>
          <p:cNvGrpSpPr/>
          <p:nvPr/>
        </p:nvGrpSpPr>
        <p:grpSpPr>
          <a:xfrm>
            <a:off x="6316751" y="4441050"/>
            <a:ext cx="2249881" cy="768096"/>
            <a:chOff x="1744751" y="2901696"/>
            <a:chExt cx="2249881" cy="768096"/>
          </a:xfrm>
        </p:grpSpPr>
        <p:sp>
          <p:nvSpPr>
            <p:cNvPr id="13" name="Rounded Rectangle 12"/>
            <p:cNvSpPr/>
            <p:nvPr/>
          </p:nvSpPr>
          <p:spPr>
            <a:xfrm>
              <a:off x="1744751" y="2901696"/>
              <a:ext cx="2249881" cy="768096"/>
            </a:xfrm>
            <a:prstGeom prst="roundRect">
              <a:avLst>
                <a:gd name="adj" fmla="val 105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Rounded Rectangle 18"/>
            <p:cNvSpPr/>
            <p:nvPr/>
          </p:nvSpPr>
          <p:spPr>
            <a:xfrm>
              <a:off x="1768373" y="2925318"/>
              <a:ext cx="2202637" cy="7208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Do Nothing</a:t>
              </a:r>
              <a:endParaRPr lang="en-US" sz="800" kern="1200" dirty="0"/>
            </a:p>
          </p:txBody>
        </p:sp>
      </p:grpSp>
    </p:spTree>
    <p:extLst>
      <p:ext uri="{BB962C8B-B14F-4D97-AF65-F5344CB8AC3E}">
        <p14:creationId xmlns:p14="http://schemas.microsoft.com/office/powerpoint/2010/main" val="2848451313"/>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228600" y="-119879"/>
            <a:ext cx="7772400" cy="1143000"/>
          </a:xfrm>
        </p:spPr>
        <p:txBody>
          <a:bodyPr/>
          <a:lstStyle/>
          <a:p>
            <a:r>
              <a:rPr lang="en-US" dirty="0" smtClean="0"/>
              <a:t>Dark frames…</a:t>
            </a:r>
            <a:endParaRPr lang="en-US" dirty="0"/>
          </a:p>
        </p:txBody>
      </p:sp>
      <p:sp>
        <p:nvSpPr>
          <p:cNvPr id="263171" name="Rectangle 3"/>
          <p:cNvSpPr>
            <a:spLocks noGrp="1" noChangeArrowheads="1"/>
          </p:cNvSpPr>
          <p:nvPr>
            <p:ph type="body" sz="half" idx="1"/>
          </p:nvPr>
        </p:nvSpPr>
        <p:spPr>
          <a:xfrm>
            <a:off x="304800" y="1089796"/>
            <a:ext cx="8382000" cy="4114800"/>
          </a:xfrm>
        </p:spPr>
        <p:txBody>
          <a:bodyPr/>
          <a:lstStyle/>
          <a:p>
            <a:r>
              <a:rPr lang="en-US" dirty="0" smtClean="0"/>
              <a:t>Removes thermal signal</a:t>
            </a:r>
          </a:p>
          <a:p>
            <a:r>
              <a:rPr lang="en-US" dirty="0" smtClean="0"/>
              <a:t>High-quality dark-frame</a:t>
            </a:r>
            <a:br>
              <a:rPr lang="en-US" dirty="0" smtClean="0"/>
            </a:br>
            <a:r>
              <a:rPr lang="en-US" dirty="0" smtClean="0"/>
              <a:t> library </a:t>
            </a:r>
          </a:p>
          <a:p>
            <a:pPr lvl="2"/>
            <a:r>
              <a:rPr lang="en-US" dirty="0" smtClean="0"/>
              <a:t>Utilize down time</a:t>
            </a:r>
          </a:p>
          <a:p>
            <a:pPr lvl="2"/>
            <a:r>
              <a:rPr lang="en-US" dirty="0" smtClean="0"/>
              <a:t>Use the refrigerator</a:t>
            </a:r>
          </a:p>
          <a:p>
            <a:r>
              <a:rPr lang="en-US" dirty="0" smtClean="0"/>
              <a:t>Single vs. Master Darks</a:t>
            </a:r>
          </a:p>
          <a:p>
            <a:pPr lvl="2"/>
            <a:r>
              <a:rPr lang="en-US" dirty="0" smtClean="0"/>
              <a:t>Cosmic ray hits and noise sources (other than thermal) REQUIRE multiple darks combined into a “master” dark.</a:t>
            </a:r>
          </a:p>
          <a:p>
            <a:pPr lvl="2"/>
            <a:r>
              <a:rPr lang="en-US" dirty="0" smtClean="0"/>
              <a:t>Take many dark frames (10 + for darks) and median combine for masters…20 dark frames or more is not excessive</a:t>
            </a:r>
            <a:endParaRPr lang="en-US" dirty="0"/>
          </a:p>
        </p:txBody>
      </p:sp>
      <p:sp>
        <p:nvSpPr>
          <p:cNvPr id="6" name="Slide Number Placeholder 3"/>
          <p:cNvSpPr>
            <a:spLocks noGrp="1"/>
          </p:cNvSpPr>
          <p:nvPr>
            <p:ph type="sldNum" sz="quarter" idx="10"/>
          </p:nvPr>
        </p:nvSpPr>
        <p:spPr>
          <a:xfrm>
            <a:off x="6553200" y="6248400"/>
            <a:ext cx="1905000" cy="457200"/>
          </a:xfrm>
        </p:spPr>
        <p:txBody>
          <a:bodyPr/>
          <a:lstStyle/>
          <a:p>
            <a:fld id="{3C1D48DF-EF42-48D1-ACB8-EF0F5F450874}" type="slidenum">
              <a:rPr lang="en-US" smtClean="0"/>
              <a:pPr/>
              <a:t>16</a:t>
            </a:fld>
            <a:endParaRPr lang="en-US"/>
          </a:p>
        </p:txBody>
      </p:sp>
      <p:pic>
        <p:nvPicPr>
          <p:cNvPr id="263173" name="Picture 5" descr="darksinglec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676400"/>
            <a:ext cx="3533775" cy="2447925"/>
          </a:xfrm>
          <a:prstGeom prst="rect">
            <a:avLst/>
          </a:prstGeom>
          <a:noFill/>
          <a:ln>
            <a:noFill/>
          </a:ln>
          <a:effectLst>
            <a:outerShdw blurRad="76200" dist="12700" dir="8100000" sy="-23000" kx="800400" algn="br" rotWithShape="0">
              <a:prstClr val="black">
                <a:alpha val="20000"/>
              </a:prstClr>
            </a:outerShdw>
          </a:effectLst>
          <a:scene3d>
            <a:camera prst="perspectiveContrastingLeftFacing"/>
            <a:lightRig rig="threePt" dir="t"/>
          </a:scene3d>
          <a:sp3d extrusionH="76200" prstMaterial="metal">
            <a:bevelT w="165100" prst="coolSlant"/>
            <a:bevelB w="165100" prst="coolSlant"/>
          </a:sp3d>
          <a:extLst>
            <a:ext uri="{909E8E84-426E-40DD-AFC4-6F175D3DCCD1}">
              <a14:hiddenFill xmlns:a14="http://schemas.microsoft.com/office/drawing/2010/main">
                <a:solidFill>
                  <a:srgbClr val="FFFFFF"/>
                </a:solidFill>
              </a14:hiddenFill>
            </a:ext>
          </a:extLst>
        </p:spPr>
      </p:pic>
      <p:pic>
        <p:nvPicPr>
          <p:cNvPr id="263172" name="Picture 4" descr="Darkmaster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84" y="1676399"/>
            <a:ext cx="3533775" cy="2447925"/>
          </a:xfrm>
          <a:prstGeom prst="rect">
            <a:avLst/>
          </a:prstGeom>
          <a:noFill/>
          <a:ln>
            <a:noFill/>
          </a:ln>
          <a:effectLst>
            <a:outerShdw blurRad="76200" dist="12700" dir="8100000" sy="-23000" kx="800400" algn="br" rotWithShape="0">
              <a:prstClr val="black">
                <a:alpha val="20000"/>
              </a:prstClr>
            </a:outerShdw>
          </a:effectLst>
          <a:scene3d>
            <a:camera prst="perspectiveContrastingLeftFacing"/>
            <a:lightRig rig="threePt" dir="t"/>
          </a:scene3d>
          <a:sp3d extrusionH="76200" prstMaterial="metal">
            <a:bevelT w="165100" prst="coolSlant"/>
            <a:bevelB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5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additive="base">
                                        <p:cTn id="7" dur="500" fill="hold"/>
                                        <p:tgtEl>
                                          <p:spTgt spid="26317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63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63171">
                                            <p:txEl>
                                              <p:pRg st="1" end="1"/>
                                            </p:txEl>
                                          </p:spTgt>
                                        </p:tgtEl>
                                        <p:attrNameLst>
                                          <p:attrName>style.visibility</p:attrName>
                                        </p:attrNameLst>
                                      </p:cBhvr>
                                      <p:to>
                                        <p:strVal val="visible"/>
                                      </p:to>
                                    </p:set>
                                    <p:anim calcmode="lin" valueType="num">
                                      <p:cBhvr additive="base">
                                        <p:cTn id="13" dur="500" fill="hold"/>
                                        <p:tgtEl>
                                          <p:spTgt spid="26317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631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63171">
                                            <p:txEl>
                                              <p:pRg st="2" end="2"/>
                                            </p:txEl>
                                          </p:spTgt>
                                        </p:tgtEl>
                                        <p:attrNameLst>
                                          <p:attrName>style.visibility</p:attrName>
                                        </p:attrNameLst>
                                      </p:cBhvr>
                                      <p:to>
                                        <p:strVal val="visible"/>
                                      </p:to>
                                    </p:set>
                                    <p:anim calcmode="lin" valueType="num">
                                      <p:cBhvr additive="base">
                                        <p:cTn id="19" dur="500" fill="hold"/>
                                        <p:tgtEl>
                                          <p:spTgt spid="26317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63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63171">
                                            <p:txEl>
                                              <p:pRg st="3" end="3"/>
                                            </p:txEl>
                                          </p:spTgt>
                                        </p:tgtEl>
                                        <p:attrNameLst>
                                          <p:attrName>style.visibility</p:attrName>
                                        </p:attrNameLst>
                                      </p:cBhvr>
                                      <p:to>
                                        <p:strVal val="visible"/>
                                      </p:to>
                                    </p:set>
                                    <p:anim calcmode="lin" valueType="num">
                                      <p:cBhvr additive="base">
                                        <p:cTn id="25" dur="500" fill="hold"/>
                                        <p:tgtEl>
                                          <p:spTgt spid="26317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631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63171">
                                            <p:txEl>
                                              <p:pRg st="4" end="4"/>
                                            </p:txEl>
                                          </p:spTgt>
                                        </p:tgtEl>
                                        <p:attrNameLst>
                                          <p:attrName>style.visibility</p:attrName>
                                        </p:attrNameLst>
                                      </p:cBhvr>
                                      <p:to>
                                        <p:strVal val="visible"/>
                                      </p:to>
                                    </p:set>
                                    <p:anim calcmode="lin" valueType="num">
                                      <p:cBhvr additive="base">
                                        <p:cTn id="31" dur="500" fill="hold"/>
                                        <p:tgtEl>
                                          <p:spTgt spid="26317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63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63171">
                                            <p:txEl>
                                              <p:pRg st="5" end="5"/>
                                            </p:txEl>
                                          </p:spTgt>
                                        </p:tgtEl>
                                        <p:attrNameLst>
                                          <p:attrName>style.visibility</p:attrName>
                                        </p:attrNameLst>
                                      </p:cBhvr>
                                      <p:to>
                                        <p:strVal val="visible"/>
                                      </p:to>
                                    </p:set>
                                    <p:anim calcmode="lin" valueType="num">
                                      <p:cBhvr additive="base">
                                        <p:cTn id="37" dur="500" fill="hold"/>
                                        <p:tgtEl>
                                          <p:spTgt spid="263171">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6317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63171">
                                            <p:txEl>
                                              <p:pRg st="6" end="6"/>
                                            </p:txEl>
                                          </p:spTgt>
                                        </p:tgtEl>
                                        <p:attrNameLst>
                                          <p:attrName>style.visibility</p:attrName>
                                        </p:attrNameLst>
                                      </p:cBhvr>
                                      <p:to>
                                        <p:strVal val="visible"/>
                                      </p:to>
                                    </p:set>
                                    <p:anim calcmode="lin" valueType="num">
                                      <p:cBhvr additive="base">
                                        <p:cTn id="43" dur="500" fill="hold"/>
                                        <p:tgtEl>
                                          <p:spTgt spid="263171">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6317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263173"/>
                                        </p:tgtEl>
                                        <p:attrNameLst>
                                          <p:attrName>style.visibility</p:attrName>
                                        </p:attrNameLst>
                                      </p:cBhvr>
                                      <p:to>
                                        <p:strVal val="visible"/>
                                      </p:to>
                                    </p:set>
                                    <p:animEffect transition="in" filter="dissolve">
                                      <p:cBhvr>
                                        <p:cTn id="49" dur="500"/>
                                        <p:tgtEl>
                                          <p:spTgt spid="26317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263172"/>
                                        </p:tgtEl>
                                        <p:attrNameLst>
                                          <p:attrName>style.visibility</p:attrName>
                                        </p:attrNameLst>
                                      </p:cBhvr>
                                      <p:to>
                                        <p:strVal val="visible"/>
                                      </p:to>
                                    </p:set>
                                    <p:animEffect transition="in" filter="dissolve">
                                      <p:cBhvr>
                                        <p:cTn id="54" dur="500"/>
                                        <p:tgtEl>
                                          <p:spTgt spid="263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bldLvl="3"/>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Bias Frames…</a:t>
            </a:r>
            <a:endParaRPr lang="en-US" dirty="0"/>
          </a:p>
        </p:txBody>
      </p:sp>
      <p:sp>
        <p:nvSpPr>
          <p:cNvPr id="5" name="Text Placeholder 3"/>
          <p:cNvSpPr txBox="1">
            <a:spLocks/>
          </p:cNvSpPr>
          <p:nvPr/>
        </p:nvSpPr>
        <p:spPr>
          <a:xfrm>
            <a:off x="543058" y="1981200"/>
            <a:ext cx="7762741" cy="4267200"/>
          </a:xfrm>
          <a:prstGeom prst="rect">
            <a:avLst/>
          </a:prstGeom>
        </p:spPr>
        <p:txBody>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dirty="0" smtClean="0">
                <a:solidFill>
                  <a:schemeClr val="tx1"/>
                </a:solidFill>
              </a:rPr>
              <a:t>Bias frames are a snap shot of the camera at its “zero” state showing the CCD’s fixed pattern noise.</a:t>
            </a:r>
          </a:p>
          <a:p>
            <a:pPr lvl="2"/>
            <a:r>
              <a:rPr lang="en-US" dirty="0" smtClean="0">
                <a:solidFill>
                  <a:schemeClr val="tx1"/>
                </a:solidFill>
              </a:rPr>
              <a:t>For </a:t>
            </a:r>
            <a:r>
              <a:rPr lang="en-US" dirty="0" err="1" smtClean="0">
                <a:solidFill>
                  <a:schemeClr val="tx1"/>
                </a:solidFill>
              </a:rPr>
              <a:t>astro</a:t>
            </a:r>
            <a:r>
              <a:rPr lang="en-US" dirty="0" smtClean="0">
                <a:solidFill>
                  <a:schemeClr val="tx1"/>
                </a:solidFill>
              </a:rPr>
              <a:t> cameras, you just set your software to “bias” and it will automatically take the proper exposures.</a:t>
            </a:r>
          </a:p>
          <a:p>
            <a:pPr lvl="2"/>
            <a:r>
              <a:rPr lang="en-US" dirty="0" smtClean="0">
                <a:solidFill>
                  <a:schemeClr val="tx1"/>
                </a:solidFill>
              </a:rPr>
              <a:t>For DSLRs, you set the camera to its fastest shutter speed at the ISO you intend to shoot. </a:t>
            </a:r>
          </a:p>
          <a:p>
            <a:r>
              <a:rPr lang="en-US" dirty="0" smtClean="0">
                <a:solidFill>
                  <a:schemeClr val="tx1"/>
                </a:solidFill>
              </a:rPr>
              <a:t>Because there is read-out noise in each frame, you must take a TON of bias frames and do a pure average combine to derive a reliable master frame that shows the pattern noise.</a:t>
            </a:r>
          </a:p>
          <a:p>
            <a:endParaRPr lang="en-US" sz="1800" dirty="0" smtClean="0">
              <a:solidFill>
                <a:schemeClr val="tx1"/>
              </a:solidFill>
            </a:endParaRPr>
          </a:p>
        </p:txBody>
      </p:sp>
    </p:spTree>
    <p:extLst>
      <p:ext uri="{BB962C8B-B14F-4D97-AF65-F5344CB8AC3E}">
        <p14:creationId xmlns:p14="http://schemas.microsoft.com/office/powerpoint/2010/main" val="204777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4"/>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553200" y="6248400"/>
            <a:ext cx="1905000" cy="457200"/>
          </a:xfrm>
        </p:spPr>
        <p:txBody>
          <a:bodyPr/>
          <a:lstStyle/>
          <a:p>
            <a:fld id="{2714557A-020F-4B79-8CF2-7046500AE80C}" type="slidenum">
              <a:rPr lang="en-US" smtClean="0"/>
              <a:pPr/>
              <a:t>18</a:t>
            </a:fld>
            <a:endParaRPr lang="en-US"/>
          </a:p>
        </p:txBody>
      </p:sp>
      <p:graphicFrame>
        <p:nvGraphicFramePr>
          <p:cNvPr id="6" name="Object 5">
            <a:hlinkClick r:id="" action="ppaction://ole?verb=0"/>
          </p:cNvPr>
          <p:cNvGraphicFramePr>
            <a:graphicFrameLocks noChangeAspect="1"/>
          </p:cNvGraphicFramePr>
          <p:nvPr>
            <p:extLst/>
          </p:nvPr>
        </p:nvGraphicFramePr>
        <p:xfrm>
          <a:off x="-20392" y="425852"/>
          <a:ext cx="9213599" cy="5181600"/>
        </p:xfrm>
        <a:graphic>
          <a:graphicData uri="http://schemas.openxmlformats.org/presentationml/2006/ole">
            <mc:AlternateContent xmlns:mc="http://schemas.openxmlformats.org/markup-compatibility/2006">
              <mc:Choice xmlns:v="urn:schemas-microsoft-com:vml" Requires="v">
                <p:oleObj spid="_x0000_s36910" name="Presentation" r:id="rId3" imgW="5568561" imgH="3131924" progId="PowerPoint.Show.12">
                  <p:embed/>
                </p:oleObj>
              </mc:Choice>
              <mc:Fallback>
                <p:oleObj name="Presentation" r:id="rId3" imgW="5568561" imgH="3131924" progId="PowerPoint.Show.12">
                  <p:embed/>
                  <p:pic>
                    <p:nvPicPr>
                      <p:cNvPr id="6" name="Object 5">
                        <a:hlinkClick r:id="" action="ppaction://ole?verb=0"/>
                      </p:cNvPr>
                      <p:cNvPicPr/>
                      <p:nvPr/>
                    </p:nvPicPr>
                    <p:blipFill>
                      <a:blip r:embed="rId4"/>
                      <a:stretch>
                        <a:fillRect/>
                      </a:stretch>
                    </p:blipFill>
                    <p:spPr>
                      <a:xfrm>
                        <a:off x="-20392" y="425852"/>
                        <a:ext cx="9213599" cy="5181600"/>
                      </a:xfrm>
                      <a:prstGeom prst="rect">
                        <a:avLst/>
                      </a:prstGeom>
                    </p:spPr>
                  </p:pic>
                </p:oleObj>
              </mc:Fallback>
            </mc:AlternateContent>
          </a:graphicData>
        </a:graphic>
      </p:graphicFrame>
    </p:spTree>
    <p:extLst>
      <p:ext uri="{BB962C8B-B14F-4D97-AF65-F5344CB8AC3E}">
        <p14:creationId xmlns:p14="http://schemas.microsoft.com/office/powerpoint/2010/main" val="1285798335"/>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“Amp” Glow issues…</a:t>
            </a:r>
            <a:endParaRPr lang="en-US" dirty="0"/>
          </a:p>
        </p:txBody>
      </p:sp>
      <p:sp>
        <p:nvSpPr>
          <p:cNvPr id="4" name="Text Placeholder 3"/>
          <p:cNvSpPr>
            <a:spLocks noGrp="1"/>
          </p:cNvSpPr>
          <p:nvPr>
            <p:ph type="body" sz="half" idx="1"/>
          </p:nvPr>
        </p:nvSpPr>
        <p:spPr/>
        <p:txBody>
          <a:bodyPr/>
          <a:lstStyle/>
          <a:p>
            <a:r>
              <a:rPr lang="en-US" sz="2000" dirty="0" smtClean="0"/>
              <a:t>With CCDs, objectionable glow comes from the amplifier.   This glow tends to grow WITH the dark current.  </a:t>
            </a:r>
          </a:p>
          <a:p>
            <a:r>
              <a:rPr lang="en-US" sz="2000" dirty="0" smtClean="0"/>
              <a:t>This may be removed with regular darks (same exposure and temp) or with scaled darks (bias + any dark master frame).</a:t>
            </a:r>
          </a:p>
        </p:txBody>
      </p:sp>
      <p:sp>
        <p:nvSpPr>
          <p:cNvPr id="2" name="Slide Number Placeholder 1"/>
          <p:cNvSpPr>
            <a:spLocks noGrp="1"/>
          </p:cNvSpPr>
          <p:nvPr>
            <p:ph type="sldNum" sz="quarter" idx="10"/>
          </p:nvPr>
        </p:nvSpPr>
        <p:spPr/>
        <p:txBody>
          <a:bodyPr/>
          <a:lstStyle/>
          <a:p>
            <a:pPr>
              <a:defRPr/>
            </a:pPr>
            <a:fld id="{28D8793F-B2A9-4E57-990C-74900B1DF475}" type="slidenum">
              <a:rPr lang="en-US" smtClean="0"/>
              <a:pPr>
                <a:defRPr/>
              </a:pPr>
              <a:t>19</a:t>
            </a:fld>
            <a:endParaRPr lang="en-US"/>
          </a:p>
        </p:txBody>
      </p:sp>
      <p:sp>
        <p:nvSpPr>
          <p:cNvPr id="6" name="Text Placeholder 3"/>
          <p:cNvSpPr txBox="1">
            <a:spLocks/>
          </p:cNvSpPr>
          <p:nvPr/>
        </p:nvSpPr>
        <p:spPr bwMode="auto">
          <a:xfrm>
            <a:off x="4419600" y="2019300"/>
            <a:ext cx="38100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In CMOS, it’s not “amp” glow…just “glow.”   This glow is from multiple electronic sources on and off-sensor.  It does not “grow” with dark current.</a:t>
            </a:r>
          </a:p>
          <a:p>
            <a:r>
              <a:rPr lang="en-US" sz="2000" dirty="0" smtClean="0"/>
              <a:t>Scaled darks will not work with most CMOS cameras…you need them to match the length, temp, and gain of the light frames.  </a:t>
            </a:r>
            <a:endParaRPr lang="en-US" sz="2000" dirty="0"/>
          </a:p>
        </p:txBody>
      </p:sp>
    </p:spTree>
    <p:extLst>
      <p:ext uri="{BB962C8B-B14F-4D97-AF65-F5344CB8AC3E}">
        <p14:creationId xmlns:p14="http://schemas.microsoft.com/office/powerpoint/2010/main" val="2228439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0"/>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B6497C5D-F14C-455E-8510-12057C3EA361}" type="slidenum">
              <a:rPr lang="en-US" altLang="en-US" sz="1400" smtClean="0">
                <a:latin typeface="Times New Roman" panose="02020603050405020304" pitchFamily="18" charset="0"/>
              </a:rPr>
              <a:pPr>
                <a:spcBef>
                  <a:spcPct val="50000"/>
                </a:spcBef>
                <a:buClrTx/>
                <a:buSzTx/>
                <a:buFontTx/>
                <a:buNone/>
              </a:pPr>
              <a:t>2</a:t>
            </a:fld>
            <a:endParaRPr lang="en-US" altLang="en-US" sz="1400">
              <a:latin typeface="Times New Roman" panose="02020603050405020304" pitchFamily="18" charset="0"/>
            </a:endParaRPr>
          </a:p>
        </p:txBody>
      </p:sp>
      <p:sp>
        <p:nvSpPr>
          <p:cNvPr id="344066" name="Rectangle 2"/>
          <p:cNvSpPr>
            <a:spLocks noGrp="1" noChangeArrowheads="1"/>
          </p:cNvSpPr>
          <p:nvPr>
            <p:ph type="title"/>
          </p:nvPr>
        </p:nvSpPr>
        <p:spPr>
          <a:xfrm>
            <a:off x="685800" y="-690607"/>
            <a:ext cx="7772400" cy="1143000"/>
          </a:xfrm>
        </p:spPr>
        <p:txBody>
          <a:bodyPr/>
          <a:lstStyle/>
          <a:p>
            <a:pPr algn="ctr" eaLnBrk="1" hangingPunct="1">
              <a:defRPr/>
            </a:pPr>
            <a:r>
              <a:rPr lang="en-US" sz="2800" dirty="0"/>
              <a:t>Personal Astronomy Timeline</a:t>
            </a:r>
          </a:p>
        </p:txBody>
      </p:sp>
      <p:graphicFrame>
        <p:nvGraphicFramePr>
          <p:cNvPr id="344609" name="Group 545"/>
          <p:cNvGraphicFramePr>
            <a:graphicFrameLocks noGrp="1"/>
          </p:cNvGraphicFramePr>
          <p:nvPr>
            <p:ph idx="1"/>
            <p:extLst>
              <p:ext uri="{D42A27DB-BD31-4B8C-83A1-F6EECF244321}">
                <p14:modId xmlns:p14="http://schemas.microsoft.com/office/powerpoint/2010/main" val="4096424010"/>
              </p:ext>
            </p:extLst>
          </p:nvPr>
        </p:nvGraphicFramePr>
        <p:xfrm>
          <a:off x="152400" y="452393"/>
          <a:ext cx="8763000" cy="6253207"/>
        </p:xfrm>
        <a:graphic>
          <a:graphicData uri="http://schemas.openxmlformats.org/drawingml/2006/table">
            <a:tbl>
              <a:tblPr/>
              <a:tblGrid>
                <a:gridCol w="7620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743200">
                  <a:extLst>
                    <a:ext uri="{9D8B030D-6E8A-4147-A177-3AD203B41FA5}">
                      <a16:colId xmlns:a16="http://schemas.microsoft.com/office/drawing/2014/main" val="20003"/>
                    </a:ext>
                  </a:extLst>
                </a:gridCol>
              </a:tblGrid>
              <a:tr h="307148">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YEAR</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EVENT</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PRIMARY GEAR</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COMMENTS</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5154">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1997</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First Telescope</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First </a:t>
                      </a:r>
                      <a:r>
                        <a:rPr kumimoji="0" lang="en-US" sz="1400" b="0" i="0" u="none" strike="noStrike" cap="none" normalizeH="0" baseline="0" dirty="0" err="1">
                          <a:ln>
                            <a:noFill/>
                          </a:ln>
                          <a:solidFill>
                            <a:schemeClr val="tx1"/>
                          </a:solidFill>
                          <a:effectLst>
                            <a:outerShdw blurRad="38100" dist="38100" dir="2700000" algn="tl">
                              <a:srgbClr val="000000"/>
                            </a:outerShdw>
                          </a:effectLst>
                          <a:latin typeface="Tahoma" panose="020B0604030504040204" pitchFamily="34" charset="0"/>
                        </a:rPr>
                        <a:t>Astroimage</a:t>
                      </a: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 Comet Hale-Bopp</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Meade LX50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171450" marR="0" lvl="0" indent="-1714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2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Dedicated observer but dabbled in film imaging</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6529">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2000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Obsessive film imaging</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First </a:t>
                      </a:r>
                      <a:r>
                        <a:rPr kumimoji="0" lang="en-US" sz="1400" b="0" i="0" u="none" strike="noStrike" cap="none" normalizeH="0" baseline="0" dirty="0" err="1">
                          <a:ln>
                            <a:noFill/>
                          </a:ln>
                          <a:solidFill>
                            <a:schemeClr val="tx1"/>
                          </a:solidFill>
                          <a:effectLst>
                            <a:outerShdw blurRad="38100" dist="38100" dir="2700000" algn="tl">
                              <a:srgbClr val="000000"/>
                            </a:outerShdw>
                          </a:effectLst>
                          <a:latin typeface="Tahoma" panose="020B0604030504040204" pitchFamily="34" charset="0"/>
                        </a:rPr>
                        <a:t>autoguider</a:t>
                      </a:r>
                      <a:endPar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Nikon F2 system</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defRPr/>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Meade LX200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9505">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2001</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Constructed Ballauer Observatory</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First CCD photos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SBIG STV</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TAK FS-78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Char char="§"/>
                        <a:tabLst/>
                      </a:pPr>
                      <a:r>
                        <a:rPr kumimoji="0" lang="en-US" sz="1400" b="0" i="0" u="none" strike="noStrike" kern="1200" cap="none" normalizeH="0" baseline="0" dirty="0">
                          <a:ln>
                            <a:noFill/>
                          </a:ln>
                          <a:solidFill>
                            <a:schemeClr val="tx1"/>
                          </a:solidFill>
                          <a:effectLst>
                            <a:outerShdw blurRad="38100" dist="38100" dir="2700000" algn="tl">
                              <a:srgbClr val="000000"/>
                            </a:outerShdw>
                          </a:effectLst>
                          <a:latin typeface="Tahoma" panose="020B0604030504040204" pitchFamily="34" charset="0"/>
                          <a:ea typeface="+mn-ea"/>
                          <a:cs typeface="+mn-cs"/>
                        </a:rPr>
                        <a:t>Astronomy.com forum moderator</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3160">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2003</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CCD Imaging breakthrough</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First RGB images</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First webcam planetary images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SBIG ST-7E</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err="1">
                          <a:ln>
                            <a:noFill/>
                          </a:ln>
                          <a:solidFill>
                            <a:schemeClr val="tx1"/>
                          </a:solidFill>
                          <a:effectLst>
                            <a:outerShdw blurRad="38100" dist="38100" dir="2700000" algn="tl">
                              <a:srgbClr val="000000"/>
                            </a:outerShdw>
                          </a:effectLst>
                          <a:latin typeface="Tahoma" panose="020B0604030504040204" pitchFamily="34" charset="0"/>
                        </a:rPr>
                        <a:t>Celestron</a:t>
                      </a: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CGE</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err="1">
                          <a:ln>
                            <a:noFill/>
                          </a:ln>
                          <a:solidFill>
                            <a:schemeClr val="tx1"/>
                          </a:solidFill>
                          <a:effectLst>
                            <a:outerShdw blurRad="38100" dist="38100" dir="2700000" algn="tl">
                              <a:srgbClr val="000000"/>
                            </a:outerShdw>
                          </a:effectLst>
                          <a:latin typeface="Tahoma" panose="020B0604030504040204" pitchFamily="34" charset="0"/>
                        </a:rPr>
                        <a:t>Tak</a:t>
                      </a: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FSQ-106</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Seeking the dark skies!</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err="1">
                          <a:ln>
                            <a:noFill/>
                          </a:ln>
                          <a:solidFill>
                            <a:schemeClr val="tx1"/>
                          </a:solidFill>
                          <a:effectLst>
                            <a:outerShdw blurRad="38100" dist="38100" dir="2700000" algn="tl">
                              <a:srgbClr val="000000"/>
                            </a:outerShdw>
                          </a:effectLst>
                          <a:latin typeface="Tahoma" panose="020B0604030504040204" pitchFamily="34" charset="0"/>
                        </a:rPr>
                        <a:t>Copperbreaks</a:t>
                      </a: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Star Walks</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141095">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2004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Film dies/CCD reigns</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First </a:t>
                      </a:r>
                      <a:r>
                        <a:rPr kumimoji="0" lang="en-US" sz="1400" b="0" i="0" u="none" strike="noStrike" cap="none" normalizeH="0" baseline="0" dirty="0" err="1">
                          <a:ln>
                            <a:noFill/>
                          </a:ln>
                          <a:solidFill>
                            <a:schemeClr val="tx1"/>
                          </a:solidFill>
                          <a:effectLst>
                            <a:outerShdw blurRad="38100" dist="38100" dir="2700000" algn="tl">
                              <a:srgbClr val="000000"/>
                            </a:outerShdw>
                          </a:effectLst>
                          <a:latin typeface="Tahoma" panose="020B0604030504040204" pitchFamily="34" charset="0"/>
                        </a:rPr>
                        <a:t>HaRGB</a:t>
                      </a: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images</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3RF formed</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Canon 300D DSLR</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err="1">
                          <a:ln>
                            <a:noFill/>
                          </a:ln>
                          <a:solidFill>
                            <a:schemeClr val="tx1"/>
                          </a:solidFill>
                          <a:effectLst>
                            <a:outerShdw blurRad="38100" dist="38100" dir="2700000" algn="tl">
                              <a:srgbClr val="000000"/>
                            </a:outerShdw>
                          </a:effectLst>
                          <a:latin typeface="Tahoma" panose="020B0604030504040204" pitchFamily="34" charset="0"/>
                        </a:rPr>
                        <a:t>Tak</a:t>
                      </a: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NJP mount</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SBIG STL-6303e</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SBIG STL-11000m</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Attended inaugural AIC</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BEST Deep Sky photo at TSP</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Buying my Airstream</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Char char="n"/>
                        <a:tabLst/>
                      </a:pPr>
                      <a:endPar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65154">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2005</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First mapped color images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Paramount ME</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RCOS 12.5” RC</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First print publications</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65154">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2006</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Marriage and family</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Consulting &amp; mentoring</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a:t>
                      </a:r>
                      <a:r>
                        <a:rPr kumimoji="0" lang="en-US" sz="1400" b="0" i="0" u="none" strike="noStrike" cap="none" normalizeH="0" baseline="0" dirty="0" err="1">
                          <a:ln>
                            <a:noFill/>
                          </a:ln>
                          <a:solidFill>
                            <a:schemeClr val="tx1"/>
                          </a:solidFill>
                          <a:effectLst>
                            <a:outerShdw blurRad="38100" dist="38100" dir="2700000" algn="tl">
                              <a:srgbClr val="000000"/>
                            </a:outerShdw>
                          </a:effectLst>
                          <a:latin typeface="Tahoma" panose="020B0604030504040204" pitchFamily="34" charset="0"/>
                        </a:rPr>
                        <a:t>Tak</a:t>
                      </a: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TOA-150</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AP-900 mount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defRPr>
                          <a:solidFill>
                            <a:schemeClr val="tx1"/>
                          </a:solidFill>
                          <a:effectLst>
                            <a:outerShdw blurRad="38100" dist="38100" dir="2700000" algn="tl">
                              <a:srgbClr val="000000"/>
                            </a:outerShdw>
                          </a:effectLst>
                          <a:latin typeface="Tahoma" panose="020B0604030504040204" pitchFamily="34" charset="0"/>
                        </a:defRPr>
                      </a:lvl4pPr>
                      <a:lvl5pPr>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APOD</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Sky and Telescope 1</a:t>
                      </a:r>
                      <a:r>
                        <a:rPr kumimoji="0" lang="en-US" sz="1400" b="0" i="0" u="none" strike="noStrike" cap="none" normalizeH="0" baseline="30000" dirty="0">
                          <a:ln>
                            <a:noFill/>
                          </a:ln>
                          <a:solidFill>
                            <a:schemeClr val="tx1"/>
                          </a:solidFill>
                          <a:effectLst>
                            <a:outerShdw blurRad="38100" dist="38100" dir="2700000" algn="tl">
                              <a:srgbClr val="000000"/>
                            </a:outerShdw>
                          </a:effectLst>
                          <a:latin typeface="Tahoma" panose="020B0604030504040204" pitchFamily="34" charset="0"/>
                        </a:rPr>
                        <a:t>st</a:t>
                      </a: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place</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01812114"/>
                  </a:ext>
                </a:extLst>
              </a:tr>
              <a:tr h="56515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2016</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Conley Observatory at CSAC</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FLI PL-16803</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err="1">
                          <a:ln>
                            <a:noFill/>
                          </a:ln>
                          <a:solidFill>
                            <a:schemeClr val="tx1"/>
                          </a:solidFill>
                          <a:effectLst>
                            <a:outerShdw blurRad="38100" dist="38100" dir="2700000" algn="tl">
                              <a:srgbClr val="000000"/>
                            </a:outerShdw>
                          </a:effectLst>
                          <a:latin typeface="Tahoma" panose="020B0604030504040204" pitchFamily="34" charset="0"/>
                        </a:rPr>
                        <a:t>Celestron</a:t>
                      </a: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C-14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Char char="n"/>
                        <a:tabLst/>
                      </a:pPr>
                      <a:endPar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51866842"/>
                  </a:ext>
                </a:extLst>
              </a:tr>
              <a:tr h="56515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2019</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CCD dies/CMOS reigns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QHY163c</a:t>
                      </a:r>
                    </a:p>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QHY600m</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20000"/>
                        </a:spcBef>
                        <a:spcAft>
                          <a:spcPct val="0"/>
                        </a:spcAft>
                        <a:buClr>
                          <a:schemeClr val="accent1"/>
                        </a:buClr>
                        <a:buSzPct val="80000"/>
                        <a:buFont typeface="Arial" panose="020B0604020202020204" pitchFamily="34" charset="0"/>
                        <a:buChar char="•"/>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CCD is dead!</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9427635"/>
                  </a:ext>
                </a:extLst>
              </a:tr>
            </a:tbl>
          </a:graphicData>
        </a:graphic>
      </p:graphicFrame>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665DC-7664-47A2-B4D1-00A5F78C0CBB}"/>
              </a:ext>
            </a:extLst>
          </p:cNvPr>
          <p:cNvSpPr>
            <a:spLocks noGrp="1"/>
          </p:cNvSpPr>
          <p:nvPr>
            <p:ph type="title"/>
          </p:nvPr>
        </p:nvSpPr>
        <p:spPr>
          <a:xfrm>
            <a:off x="304800" y="342900"/>
            <a:ext cx="3810000" cy="1143000"/>
          </a:xfrm>
        </p:spPr>
        <p:txBody>
          <a:bodyPr/>
          <a:lstStyle/>
          <a:p>
            <a:r>
              <a:rPr lang="en-US" dirty="0"/>
              <a:t>Workflow 3: </a:t>
            </a:r>
            <a:br>
              <a:rPr lang="en-US" dirty="0"/>
            </a:br>
            <a:r>
              <a:rPr lang="en-US" dirty="0"/>
              <a:t>Light frames</a:t>
            </a:r>
          </a:p>
        </p:txBody>
      </p:sp>
      <p:sp>
        <p:nvSpPr>
          <p:cNvPr id="3" name="Content Placeholder 2">
            <a:extLst>
              <a:ext uri="{FF2B5EF4-FFF2-40B4-BE49-F238E27FC236}">
                <a16:creationId xmlns:a16="http://schemas.microsoft.com/office/drawing/2014/main" id="{FA1A2631-E9F7-4664-A956-55DDFA97057F}"/>
              </a:ext>
            </a:extLst>
          </p:cNvPr>
          <p:cNvSpPr>
            <a:spLocks noGrp="1"/>
          </p:cNvSpPr>
          <p:nvPr>
            <p:ph idx="1"/>
          </p:nvPr>
        </p:nvSpPr>
        <p:spPr>
          <a:xfrm>
            <a:off x="-609600" y="1600200"/>
            <a:ext cx="4790751" cy="4343400"/>
          </a:xfrm>
        </p:spPr>
        <p:txBody>
          <a:bodyPr/>
          <a:lstStyle/>
          <a:p>
            <a:pPr lvl="2" eaLnBrk="1" hangingPunct="1">
              <a:lnSpc>
                <a:spcPct val="90000"/>
              </a:lnSpc>
              <a:defRPr/>
            </a:pPr>
            <a:r>
              <a:rPr lang="en-US" sz="1800" dirty="0" smtClean="0"/>
              <a:t>Swamping </a:t>
            </a:r>
            <a:r>
              <a:rPr lang="en-US" sz="1800" dirty="0"/>
              <a:t>read noise…</a:t>
            </a:r>
          </a:p>
          <a:p>
            <a:pPr lvl="2" eaLnBrk="1" hangingPunct="1">
              <a:lnSpc>
                <a:spcPct val="90000"/>
              </a:lnSpc>
              <a:defRPr/>
            </a:pPr>
            <a:r>
              <a:rPr lang="en-US" sz="1800" dirty="0"/>
              <a:t>Prevent oversaturation of highlights</a:t>
            </a:r>
          </a:p>
          <a:p>
            <a:pPr lvl="2" eaLnBrk="1" hangingPunct="1">
              <a:lnSpc>
                <a:spcPct val="90000"/>
              </a:lnSpc>
              <a:defRPr/>
            </a:pPr>
            <a:r>
              <a:rPr lang="en-US" sz="1800" dirty="0"/>
              <a:t>Gain adjustment? </a:t>
            </a:r>
            <a:endParaRPr lang="en-US" dirty="0"/>
          </a:p>
        </p:txBody>
      </p:sp>
      <p:sp>
        <p:nvSpPr>
          <p:cNvPr id="4" name="Slide Number Placeholder 3">
            <a:extLst>
              <a:ext uri="{FF2B5EF4-FFF2-40B4-BE49-F238E27FC236}">
                <a16:creationId xmlns:a16="http://schemas.microsoft.com/office/drawing/2014/main" id="{B5833B35-E860-4681-8104-7C4047F42C18}"/>
              </a:ext>
            </a:extLst>
          </p:cNvPr>
          <p:cNvSpPr>
            <a:spLocks noGrp="1"/>
          </p:cNvSpPr>
          <p:nvPr>
            <p:ph type="sldNum" sz="quarter" idx="10"/>
          </p:nvPr>
        </p:nvSpPr>
        <p:spPr/>
        <p:txBody>
          <a:bodyPr/>
          <a:lstStyle/>
          <a:p>
            <a:pPr>
              <a:defRPr/>
            </a:pPr>
            <a:fld id="{74AFEBE7-193B-4FD1-8D6A-69CA452D6E3F}" type="slidenum">
              <a:rPr lang="en-US" smtClean="0"/>
              <a:pPr>
                <a:defRPr/>
              </a:pPr>
              <a:t>20</a:t>
            </a:fld>
            <a:endParaRPr lang="en-US"/>
          </a:p>
        </p:txBody>
      </p:sp>
      <p:pic>
        <p:nvPicPr>
          <p:cNvPr id="5" name="Picture 4">
            <a:extLst>
              <a:ext uri="{FF2B5EF4-FFF2-40B4-BE49-F238E27FC236}">
                <a16:creationId xmlns:a16="http://schemas.microsoft.com/office/drawing/2014/main" id="{B98779C4-33EF-446B-9CB4-1CE261E8C905}"/>
              </a:ext>
            </a:extLst>
          </p:cNvPr>
          <p:cNvPicPr>
            <a:picLocks noChangeAspect="1"/>
          </p:cNvPicPr>
          <p:nvPr/>
        </p:nvPicPr>
        <p:blipFill rotWithShape="1">
          <a:blip r:embed="rId2"/>
          <a:srcRect l="35833" t="15926" r="22500" b="45556"/>
          <a:stretch/>
        </p:blipFill>
        <p:spPr>
          <a:xfrm>
            <a:off x="304800" y="2819400"/>
            <a:ext cx="5275385" cy="2743200"/>
          </a:xfrm>
          <a:prstGeom prst="rect">
            <a:avLst/>
          </a:prstGeom>
        </p:spPr>
      </p:pic>
      <p:pic>
        <p:nvPicPr>
          <p:cNvPr id="6" name="Picture 5">
            <a:extLst>
              <a:ext uri="{FF2B5EF4-FFF2-40B4-BE49-F238E27FC236}">
                <a16:creationId xmlns:a16="http://schemas.microsoft.com/office/drawing/2014/main" id="{806D40F0-5A86-44E0-959B-258918E1E21A}"/>
              </a:ext>
            </a:extLst>
          </p:cNvPr>
          <p:cNvPicPr>
            <a:picLocks noChangeAspect="1"/>
          </p:cNvPicPr>
          <p:nvPr/>
        </p:nvPicPr>
        <p:blipFill rotWithShape="1">
          <a:blip r:embed="rId3"/>
          <a:srcRect l="35833" t="16841" r="42500" b="52048"/>
          <a:stretch/>
        </p:blipFill>
        <p:spPr>
          <a:xfrm>
            <a:off x="5232400" y="289697"/>
            <a:ext cx="2641600" cy="2133600"/>
          </a:xfrm>
          <a:prstGeom prst="rect">
            <a:avLst/>
          </a:prstGeom>
        </p:spPr>
      </p:pic>
      <p:pic>
        <p:nvPicPr>
          <p:cNvPr id="7" name="Picture 6">
            <a:extLst>
              <a:ext uri="{FF2B5EF4-FFF2-40B4-BE49-F238E27FC236}">
                <a16:creationId xmlns:a16="http://schemas.microsoft.com/office/drawing/2014/main" id="{1689CFCE-F757-4857-BA21-D54D1E5313BD}"/>
              </a:ext>
            </a:extLst>
          </p:cNvPr>
          <p:cNvPicPr>
            <a:picLocks noChangeAspect="1"/>
          </p:cNvPicPr>
          <p:nvPr/>
        </p:nvPicPr>
        <p:blipFill rotWithShape="1">
          <a:blip r:embed="rId4"/>
          <a:srcRect l="56667" t="17407" r="15834" b="14445"/>
          <a:stretch/>
        </p:blipFill>
        <p:spPr>
          <a:xfrm>
            <a:off x="6019800" y="2602235"/>
            <a:ext cx="2917196" cy="4066396"/>
          </a:xfrm>
          <a:prstGeom prst="rect">
            <a:avLst/>
          </a:prstGeom>
        </p:spPr>
      </p:pic>
    </p:spTree>
    <p:extLst>
      <p:ext uri="{BB962C8B-B14F-4D97-AF65-F5344CB8AC3E}">
        <p14:creationId xmlns:p14="http://schemas.microsoft.com/office/powerpoint/2010/main" val="484059294"/>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4AFEBE7-193B-4FD1-8D6A-69CA452D6E3F}" type="slidenum">
              <a:rPr lang="en-US" smtClean="0"/>
              <a:pPr>
                <a:defRPr/>
              </a:pPr>
              <a:t>21</a:t>
            </a:fld>
            <a:endParaRPr lang="en-US"/>
          </a:p>
        </p:txBody>
      </p:sp>
      <p:pic>
        <p:nvPicPr>
          <p:cNvPr id="6" name="Picture 5"/>
          <p:cNvPicPr>
            <a:picLocks noChangeAspect="1"/>
          </p:cNvPicPr>
          <p:nvPr/>
        </p:nvPicPr>
        <p:blipFill rotWithShape="1">
          <a:blip r:embed="rId2"/>
          <a:srcRect l="8537" t="22444" r="56402" b="26000"/>
          <a:stretch/>
        </p:blipFill>
        <p:spPr>
          <a:xfrm>
            <a:off x="609600" y="1524000"/>
            <a:ext cx="8077200" cy="4073718"/>
          </a:xfrm>
          <a:prstGeom prst="rect">
            <a:avLst/>
          </a:prstGeom>
        </p:spPr>
      </p:pic>
    </p:spTree>
    <p:extLst>
      <p:ext uri="{BB962C8B-B14F-4D97-AF65-F5344CB8AC3E}">
        <p14:creationId xmlns:p14="http://schemas.microsoft.com/office/powerpoint/2010/main" val="2198539541"/>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36B5F-23DB-448F-B9D1-C223BB84FDF3}"/>
              </a:ext>
            </a:extLst>
          </p:cNvPr>
          <p:cNvSpPr>
            <a:spLocks noGrp="1"/>
          </p:cNvSpPr>
          <p:nvPr>
            <p:ph type="title"/>
          </p:nvPr>
        </p:nvSpPr>
        <p:spPr/>
        <p:txBody>
          <a:bodyPr/>
          <a:lstStyle/>
          <a:p>
            <a:r>
              <a:rPr lang="en-US" dirty="0"/>
              <a:t>Understanding sensor charts…</a:t>
            </a:r>
          </a:p>
        </p:txBody>
      </p:sp>
      <p:sp>
        <p:nvSpPr>
          <p:cNvPr id="3" name="Content Placeholder 2">
            <a:extLst>
              <a:ext uri="{FF2B5EF4-FFF2-40B4-BE49-F238E27FC236}">
                <a16:creationId xmlns:a16="http://schemas.microsoft.com/office/drawing/2014/main" id="{209F1FFE-73B0-468B-832C-11343136BCEC}"/>
              </a:ext>
            </a:extLst>
          </p:cNvPr>
          <p:cNvSpPr>
            <a:spLocks noGrp="1"/>
          </p:cNvSpPr>
          <p:nvPr>
            <p:ph idx="1"/>
          </p:nvPr>
        </p:nvSpPr>
        <p:spPr>
          <a:xfrm>
            <a:off x="624377" y="1564888"/>
            <a:ext cx="3505200" cy="4114800"/>
          </a:xfrm>
        </p:spPr>
        <p:txBody>
          <a:bodyPr/>
          <a:lstStyle/>
          <a:p>
            <a:r>
              <a:rPr lang="en-US" dirty="0"/>
              <a:t>ASI 1600m</a:t>
            </a:r>
          </a:p>
        </p:txBody>
      </p:sp>
      <p:sp>
        <p:nvSpPr>
          <p:cNvPr id="4" name="Slide Number Placeholder 3">
            <a:extLst>
              <a:ext uri="{FF2B5EF4-FFF2-40B4-BE49-F238E27FC236}">
                <a16:creationId xmlns:a16="http://schemas.microsoft.com/office/drawing/2014/main" id="{1A68C59D-58BB-4841-9D99-B9AA7A872AC3}"/>
              </a:ext>
            </a:extLst>
          </p:cNvPr>
          <p:cNvSpPr>
            <a:spLocks noGrp="1"/>
          </p:cNvSpPr>
          <p:nvPr>
            <p:ph type="sldNum" sz="quarter" idx="10"/>
          </p:nvPr>
        </p:nvSpPr>
        <p:spPr/>
        <p:txBody>
          <a:bodyPr/>
          <a:lstStyle/>
          <a:p>
            <a:pPr>
              <a:defRPr/>
            </a:pPr>
            <a:fld id="{74AFEBE7-193B-4FD1-8D6A-69CA452D6E3F}" type="slidenum">
              <a:rPr lang="en-US" smtClean="0"/>
              <a:pPr>
                <a:defRPr/>
              </a:pPr>
              <a:t>22</a:t>
            </a:fld>
            <a:endParaRPr lang="en-US"/>
          </a:p>
        </p:txBody>
      </p:sp>
      <p:pic>
        <p:nvPicPr>
          <p:cNvPr id="5" name="Picture 4">
            <a:extLst>
              <a:ext uri="{FF2B5EF4-FFF2-40B4-BE49-F238E27FC236}">
                <a16:creationId xmlns:a16="http://schemas.microsoft.com/office/drawing/2014/main" id="{2DFE290E-FD9F-4946-B6B6-3EED3EBBB758}"/>
              </a:ext>
            </a:extLst>
          </p:cNvPr>
          <p:cNvPicPr>
            <a:picLocks noChangeAspect="1"/>
          </p:cNvPicPr>
          <p:nvPr/>
        </p:nvPicPr>
        <p:blipFill rotWithShape="1">
          <a:blip r:embed="rId2"/>
          <a:srcRect l="53436" t="14445" r="15731" b="5556"/>
          <a:stretch/>
        </p:blipFill>
        <p:spPr>
          <a:xfrm>
            <a:off x="5516351" y="2254404"/>
            <a:ext cx="2938132" cy="4288084"/>
          </a:xfrm>
          <a:prstGeom prst="rect">
            <a:avLst/>
          </a:prstGeom>
        </p:spPr>
      </p:pic>
      <p:pic>
        <p:nvPicPr>
          <p:cNvPr id="6" name="Picture 5">
            <a:extLst>
              <a:ext uri="{FF2B5EF4-FFF2-40B4-BE49-F238E27FC236}">
                <a16:creationId xmlns:a16="http://schemas.microsoft.com/office/drawing/2014/main" id="{3AB2203A-1FE1-47B8-ADC3-6339782FA7D0}"/>
              </a:ext>
            </a:extLst>
          </p:cNvPr>
          <p:cNvPicPr>
            <a:picLocks noChangeAspect="1"/>
          </p:cNvPicPr>
          <p:nvPr/>
        </p:nvPicPr>
        <p:blipFill rotWithShape="1">
          <a:blip r:embed="rId3"/>
          <a:srcRect l="56667" t="17407" r="15834" b="14445"/>
          <a:stretch/>
        </p:blipFill>
        <p:spPr>
          <a:xfrm>
            <a:off x="1100469" y="2285999"/>
            <a:ext cx="3029107" cy="4222391"/>
          </a:xfrm>
          <a:prstGeom prst="rect">
            <a:avLst/>
          </a:prstGeom>
        </p:spPr>
      </p:pic>
    </p:spTree>
    <p:extLst>
      <p:ext uri="{BB962C8B-B14F-4D97-AF65-F5344CB8AC3E}">
        <p14:creationId xmlns:p14="http://schemas.microsoft.com/office/powerpoint/2010/main" val="4064227917"/>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374DF-CCF9-4B71-8573-83199CBF9B8F}"/>
              </a:ext>
            </a:extLst>
          </p:cNvPr>
          <p:cNvSpPr>
            <a:spLocks noGrp="1"/>
          </p:cNvSpPr>
          <p:nvPr>
            <p:ph type="title"/>
          </p:nvPr>
        </p:nvSpPr>
        <p:spPr>
          <a:xfrm>
            <a:off x="304800" y="152400"/>
            <a:ext cx="6477000" cy="533400"/>
          </a:xfrm>
        </p:spPr>
        <p:txBody>
          <a:bodyPr/>
          <a:lstStyle/>
          <a:p>
            <a:r>
              <a:rPr lang="en-US" dirty="0"/>
              <a:t>More…</a:t>
            </a:r>
          </a:p>
        </p:txBody>
      </p:sp>
      <p:sp>
        <p:nvSpPr>
          <p:cNvPr id="3" name="Content Placeholder 2">
            <a:extLst>
              <a:ext uri="{FF2B5EF4-FFF2-40B4-BE49-F238E27FC236}">
                <a16:creationId xmlns:a16="http://schemas.microsoft.com/office/drawing/2014/main" id="{FADB5B4C-9F9C-4427-BE65-E4D59A21E256}"/>
              </a:ext>
            </a:extLst>
          </p:cNvPr>
          <p:cNvSpPr>
            <a:spLocks noGrp="1"/>
          </p:cNvSpPr>
          <p:nvPr>
            <p:ph idx="1"/>
          </p:nvPr>
        </p:nvSpPr>
        <p:spPr>
          <a:xfrm>
            <a:off x="3619500" y="76200"/>
            <a:ext cx="7772400" cy="685800"/>
          </a:xfrm>
        </p:spPr>
        <p:txBody>
          <a:bodyPr/>
          <a:lstStyle/>
          <a:p>
            <a:pPr marL="0" indent="0">
              <a:buNone/>
            </a:pPr>
            <a:r>
              <a:rPr lang="en-US" dirty="0"/>
              <a:t>QHY600m</a:t>
            </a:r>
          </a:p>
        </p:txBody>
      </p:sp>
      <p:sp>
        <p:nvSpPr>
          <p:cNvPr id="4" name="Slide Number Placeholder 3">
            <a:extLst>
              <a:ext uri="{FF2B5EF4-FFF2-40B4-BE49-F238E27FC236}">
                <a16:creationId xmlns:a16="http://schemas.microsoft.com/office/drawing/2014/main" id="{F9446C4A-F1C0-48F3-9541-D6E01F0C092E}"/>
              </a:ext>
            </a:extLst>
          </p:cNvPr>
          <p:cNvSpPr>
            <a:spLocks noGrp="1"/>
          </p:cNvSpPr>
          <p:nvPr>
            <p:ph type="sldNum" sz="quarter" idx="10"/>
          </p:nvPr>
        </p:nvSpPr>
        <p:spPr/>
        <p:txBody>
          <a:bodyPr/>
          <a:lstStyle/>
          <a:p>
            <a:pPr>
              <a:defRPr/>
            </a:pPr>
            <a:fld id="{74AFEBE7-193B-4FD1-8D6A-69CA452D6E3F}" type="slidenum">
              <a:rPr lang="en-US" smtClean="0"/>
              <a:pPr>
                <a:defRPr/>
              </a:pPr>
              <a:t>23</a:t>
            </a:fld>
            <a:endParaRPr lang="en-US"/>
          </a:p>
        </p:txBody>
      </p:sp>
      <p:pic>
        <p:nvPicPr>
          <p:cNvPr id="5" name="Picture 4">
            <a:extLst>
              <a:ext uri="{FF2B5EF4-FFF2-40B4-BE49-F238E27FC236}">
                <a16:creationId xmlns:a16="http://schemas.microsoft.com/office/drawing/2014/main" id="{A8665B76-39D6-438D-8F00-8B2042A85125}"/>
              </a:ext>
            </a:extLst>
          </p:cNvPr>
          <p:cNvPicPr>
            <a:picLocks noChangeAspect="1"/>
          </p:cNvPicPr>
          <p:nvPr/>
        </p:nvPicPr>
        <p:blipFill rotWithShape="1">
          <a:blip r:embed="rId2"/>
          <a:srcRect l="53967" t="14392" r="25277" b="11808"/>
          <a:stretch/>
        </p:blipFill>
        <p:spPr>
          <a:xfrm>
            <a:off x="3086100" y="709127"/>
            <a:ext cx="2971800" cy="5943600"/>
          </a:xfrm>
          <a:prstGeom prst="rect">
            <a:avLst/>
          </a:prstGeom>
        </p:spPr>
      </p:pic>
      <p:pic>
        <p:nvPicPr>
          <p:cNvPr id="6" name="Picture 5">
            <a:extLst>
              <a:ext uri="{FF2B5EF4-FFF2-40B4-BE49-F238E27FC236}">
                <a16:creationId xmlns:a16="http://schemas.microsoft.com/office/drawing/2014/main" id="{DD01F327-7DB2-4115-9C36-646A6F4A07B5}"/>
              </a:ext>
            </a:extLst>
          </p:cNvPr>
          <p:cNvPicPr>
            <a:picLocks noChangeAspect="1"/>
          </p:cNvPicPr>
          <p:nvPr/>
        </p:nvPicPr>
        <p:blipFill rotWithShape="1">
          <a:blip r:embed="rId3"/>
          <a:srcRect l="54322" t="17687" r="25746" b="5536"/>
          <a:stretch/>
        </p:blipFill>
        <p:spPr>
          <a:xfrm>
            <a:off x="152400" y="670249"/>
            <a:ext cx="2785547" cy="6035351"/>
          </a:xfrm>
          <a:prstGeom prst="rect">
            <a:avLst/>
          </a:prstGeom>
        </p:spPr>
      </p:pic>
      <p:pic>
        <p:nvPicPr>
          <p:cNvPr id="7" name="Picture 6">
            <a:extLst>
              <a:ext uri="{FF2B5EF4-FFF2-40B4-BE49-F238E27FC236}">
                <a16:creationId xmlns:a16="http://schemas.microsoft.com/office/drawing/2014/main" id="{E7957258-F420-4488-9215-4D46A50D3651}"/>
              </a:ext>
            </a:extLst>
          </p:cNvPr>
          <p:cNvPicPr>
            <a:picLocks noChangeAspect="1"/>
          </p:cNvPicPr>
          <p:nvPr/>
        </p:nvPicPr>
        <p:blipFill rotWithShape="1">
          <a:blip r:embed="rId4"/>
          <a:srcRect l="54839" t="25448" r="25000" b="12904"/>
          <a:stretch/>
        </p:blipFill>
        <p:spPr>
          <a:xfrm>
            <a:off x="6172200" y="709127"/>
            <a:ext cx="2819256" cy="4849120"/>
          </a:xfrm>
          <a:prstGeom prst="rect">
            <a:avLst/>
          </a:prstGeom>
        </p:spPr>
      </p:pic>
    </p:spTree>
    <p:extLst>
      <p:ext uri="{BB962C8B-B14F-4D97-AF65-F5344CB8AC3E}">
        <p14:creationId xmlns:p14="http://schemas.microsoft.com/office/powerpoint/2010/main" val="1863957938"/>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492720-F044-4B64-93CC-55495B8ACBFE}"/>
              </a:ext>
            </a:extLst>
          </p:cNvPr>
          <p:cNvSpPr>
            <a:spLocks noGrp="1"/>
          </p:cNvSpPr>
          <p:nvPr>
            <p:ph idx="1"/>
          </p:nvPr>
        </p:nvSpPr>
        <p:spPr>
          <a:xfrm>
            <a:off x="533400" y="838200"/>
            <a:ext cx="7391400" cy="990600"/>
          </a:xfrm>
        </p:spPr>
        <p:txBody>
          <a:bodyPr/>
          <a:lstStyle/>
          <a:p>
            <a:r>
              <a:rPr lang="en-US" dirty="0"/>
              <a:t>QHY 183m/c</a:t>
            </a:r>
          </a:p>
        </p:txBody>
      </p:sp>
      <p:sp>
        <p:nvSpPr>
          <p:cNvPr id="4" name="Slide Number Placeholder 3">
            <a:extLst>
              <a:ext uri="{FF2B5EF4-FFF2-40B4-BE49-F238E27FC236}">
                <a16:creationId xmlns:a16="http://schemas.microsoft.com/office/drawing/2014/main" id="{DC30B3DF-67B3-45D7-AEE4-FFCED941394E}"/>
              </a:ext>
            </a:extLst>
          </p:cNvPr>
          <p:cNvSpPr>
            <a:spLocks noGrp="1"/>
          </p:cNvSpPr>
          <p:nvPr>
            <p:ph type="sldNum" sz="quarter" idx="10"/>
          </p:nvPr>
        </p:nvSpPr>
        <p:spPr/>
        <p:txBody>
          <a:bodyPr/>
          <a:lstStyle/>
          <a:p>
            <a:pPr>
              <a:defRPr/>
            </a:pPr>
            <a:fld id="{74AFEBE7-193B-4FD1-8D6A-69CA452D6E3F}" type="slidenum">
              <a:rPr lang="en-US" smtClean="0"/>
              <a:pPr>
                <a:defRPr/>
              </a:pPr>
              <a:t>24</a:t>
            </a:fld>
            <a:endParaRPr lang="en-US"/>
          </a:p>
        </p:txBody>
      </p:sp>
      <p:pic>
        <p:nvPicPr>
          <p:cNvPr id="55298" name="Picture 2" descr="Image result for cmos vs. ccd qe comparison">
            <a:extLst>
              <a:ext uri="{FF2B5EF4-FFF2-40B4-BE49-F238E27FC236}">
                <a16:creationId xmlns:a16="http://schemas.microsoft.com/office/drawing/2014/main" id="{C56BA4A9-A8A5-47E0-9254-1575089EB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49891"/>
            <a:ext cx="4800600" cy="27738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srcRect l="19108" t="12468" r="64143" b="5454"/>
          <a:stretch/>
        </p:blipFill>
        <p:spPr>
          <a:xfrm>
            <a:off x="5638800" y="762000"/>
            <a:ext cx="3037390" cy="5105400"/>
          </a:xfrm>
          <a:prstGeom prst="rect">
            <a:avLst/>
          </a:prstGeom>
        </p:spPr>
      </p:pic>
    </p:spTree>
    <p:extLst>
      <p:ext uri="{BB962C8B-B14F-4D97-AF65-F5344CB8AC3E}">
        <p14:creationId xmlns:p14="http://schemas.microsoft.com/office/powerpoint/2010/main" val="4233776933"/>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EBE465-1583-4659-B98D-2EDD976F1529}"/>
              </a:ext>
            </a:extLst>
          </p:cNvPr>
          <p:cNvSpPr>
            <a:spLocks noGrp="1"/>
          </p:cNvSpPr>
          <p:nvPr>
            <p:ph type="sldNum" sz="quarter" idx="10"/>
          </p:nvPr>
        </p:nvSpPr>
        <p:spPr/>
        <p:txBody>
          <a:bodyPr/>
          <a:lstStyle/>
          <a:p>
            <a:pPr>
              <a:defRPr/>
            </a:pPr>
            <a:fld id="{74AFEBE7-193B-4FD1-8D6A-69CA452D6E3F}" type="slidenum">
              <a:rPr lang="en-US" smtClean="0"/>
              <a:pPr>
                <a:defRPr/>
              </a:pPr>
              <a:t>25</a:t>
            </a:fld>
            <a:endParaRPr lang="en-US"/>
          </a:p>
        </p:txBody>
      </p:sp>
      <p:pic>
        <p:nvPicPr>
          <p:cNvPr id="5" name="Picture 4">
            <a:extLst>
              <a:ext uri="{FF2B5EF4-FFF2-40B4-BE49-F238E27FC236}">
                <a16:creationId xmlns:a16="http://schemas.microsoft.com/office/drawing/2014/main" id="{34B71DB9-33CC-4DCB-9B53-D0B05B56C925}"/>
              </a:ext>
            </a:extLst>
          </p:cNvPr>
          <p:cNvPicPr>
            <a:picLocks noChangeAspect="1"/>
          </p:cNvPicPr>
          <p:nvPr/>
        </p:nvPicPr>
        <p:blipFill rotWithShape="1">
          <a:blip r:embed="rId2"/>
          <a:srcRect l="42500" t="8519" r="24166" b="8519"/>
          <a:stretch/>
        </p:blipFill>
        <p:spPr>
          <a:xfrm>
            <a:off x="152400" y="502920"/>
            <a:ext cx="4267200" cy="5974080"/>
          </a:xfrm>
          <a:prstGeom prst="rect">
            <a:avLst/>
          </a:prstGeom>
        </p:spPr>
      </p:pic>
      <p:pic>
        <p:nvPicPr>
          <p:cNvPr id="6" name="Picture 5">
            <a:extLst>
              <a:ext uri="{FF2B5EF4-FFF2-40B4-BE49-F238E27FC236}">
                <a16:creationId xmlns:a16="http://schemas.microsoft.com/office/drawing/2014/main" id="{A1F547BF-EFD8-41B8-85B3-B9E5FB160D3A}"/>
              </a:ext>
            </a:extLst>
          </p:cNvPr>
          <p:cNvPicPr>
            <a:picLocks noChangeAspect="1"/>
          </p:cNvPicPr>
          <p:nvPr/>
        </p:nvPicPr>
        <p:blipFill rotWithShape="1">
          <a:blip r:embed="rId3"/>
          <a:srcRect l="45000" t="8518" r="16667" b="11482"/>
          <a:stretch/>
        </p:blipFill>
        <p:spPr>
          <a:xfrm>
            <a:off x="4625333" y="1393371"/>
            <a:ext cx="4330499" cy="5083629"/>
          </a:xfrm>
          <a:prstGeom prst="rect">
            <a:avLst/>
          </a:prstGeom>
        </p:spPr>
      </p:pic>
      <p:sp>
        <p:nvSpPr>
          <p:cNvPr id="7" name="Title 1">
            <a:extLst>
              <a:ext uri="{FF2B5EF4-FFF2-40B4-BE49-F238E27FC236}">
                <a16:creationId xmlns:a16="http://schemas.microsoft.com/office/drawing/2014/main" id="{0891918F-BE98-45DB-BB73-B4509F87F69F}"/>
              </a:ext>
            </a:extLst>
          </p:cNvPr>
          <p:cNvSpPr>
            <a:spLocks noGrp="1"/>
          </p:cNvSpPr>
          <p:nvPr>
            <p:ph type="title"/>
          </p:nvPr>
        </p:nvSpPr>
        <p:spPr>
          <a:xfrm>
            <a:off x="4953000" y="3732"/>
            <a:ext cx="4038600" cy="1143000"/>
          </a:xfrm>
        </p:spPr>
        <p:txBody>
          <a:bodyPr/>
          <a:lstStyle/>
          <a:p>
            <a:r>
              <a:rPr lang="en-US" dirty="0"/>
              <a:t>ZWO vs. QHY</a:t>
            </a:r>
          </a:p>
        </p:txBody>
      </p:sp>
    </p:spTree>
    <p:extLst>
      <p:ext uri="{BB962C8B-B14F-4D97-AF65-F5344CB8AC3E}">
        <p14:creationId xmlns:p14="http://schemas.microsoft.com/office/powerpoint/2010/main" val="4200270103"/>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57E98-A1D3-427D-9593-5258ED81A2F5}"/>
              </a:ext>
            </a:extLst>
          </p:cNvPr>
          <p:cNvSpPr>
            <a:spLocks noGrp="1"/>
          </p:cNvSpPr>
          <p:nvPr>
            <p:ph type="title"/>
          </p:nvPr>
        </p:nvSpPr>
        <p:spPr>
          <a:xfrm>
            <a:off x="228600" y="457200"/>
            <a:ext cx="3505200" cy="1600200"/>
          </a:xfrm>
        </p:spPr>
        <p:txBody>
          <a:bodyPr/>
          <a:lstStyle/>
          <a:p>
            <a:r>
              <a:rPr lang="en-US" dirty="0"/>
              <a:t>Quantum Efficiency?</a:t>
            </a:r>
          </a:p>
        </p:txBody>
      </p:sp>
      <p:sp>
        <p:nvSpPr>
          <p:cNvPr id="4" name="Slide Number Placeholder 3">
            <a:extLst>
              <a:ext uri="{FF2B5EF4-FFF2-40B4-BE49-F238E27FC236}">
                <a16:creationId xmlns:a16="http://schemas.microsoft.com/office/drawing/2014/main" id="{A53224F8-F0E6-4ADC-A15A-87C9EC3F6B73}"/>
              </a:ext>
            </a:extLst>
          </p:cNvPr>
          <p:cNvSpPr>
            <a:spLocks noGrp="1"/>
          </p:cNvSpPr>
          <p:nvPr>
            <p:ph type="sldNum" sz="quarter" idx="10"/>
          </p:nvPr>
        </p:nvSpPr>
        <p:spPr/>
        <p:txBody>
          <a:bodyPr/>
          <a:lstStyle/>
          <a:p>
            <a:pPr>
              <a:defRPr/>
            </a:pPr>
            <a:fld id="{74AFEBE7-193B-4FD1-8D6A-69CA452D6E3F}" type="slidenum">
              <a:rPr lang="en-US" smtClean="0"/>
              <a:pPr>
                <a:defRPr/>
              </a:pPr>
              <a:t>26</a:t>
            </a:fld>
            <a:endParaRPr lang="en-US"/>
          </a:p>
        </p:txBody>
      </p:sp>
      <p:pic>
        <p:nvPicPr>
          <p:cNvPr id="54274" name="Picture 2">
            <a:extLst>
              <a:ext uri="{FF2B5EF4-FFF2-40B4-BE49-F238E27FC236}">
                <a16:creationId xmlns:a16="http://schemas.microsoft.com/office/drawing/2014/main" id="{36463DA1-2CBE-4402-BAFF-56E71718A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971800"/>
            <a:ext cx="5236832" cy="3657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F3AFC22-7436-4CA3-B14A-84FB10FB30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597434"/>
            <a:ext cx="4845579" cy="2005532"/>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Image result for cmos vs. ccd qe comparison">
            <a:extLst>
              <a:ext uri="{FF2B5EF4-FFF2-40B4-BE49-F238E27FC236}">
                <a16:creationId xmlns:a16="http://schemas.microsoft.com/office/drawing/2014/main" id="{32B2C21A-9097-4C3B-924C-A50DB8C793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9089" y="4166423"/>
            <a:ext cx="3053417" cy="2461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95694"/>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0"/>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83D1D4A5-B4C1-4E41-8825-A905DB2F9A21}" type="slidenum">
              <a:rPr lang="en-US" altLang="en-US" sz="1400" smtClean="0">
                <a:latin typeface="Times New Roman" panose="02020603050405020304" pitchFamily="18" charset="0"/>
              </a:rPr>
              <a:pPr>
                <a:spcBef>
                  <a:spcPct val="50000"/>
                </a:spcBef>
                <a:buClrTx/>
                <a:buSzTx/>
                <a:buFontTx/>
                <a:buNone/>
              </a:pPr>
              <a:t>27</a:t>
            </a:fld>
            <a:endParaRPr lang="en-US" altLang="en-US" sz="1400">
              <a:latin typeface="Times New Roman" panose="02020603050405020304" pitchFamily="18" charset="0"/>
            </a:endParaRPr>
          </a:p>
        </p:txBody>
      </p:sp>
      <p:sp>
        <p:nvSpPr>
          <p:cNvPr id="239618" name="Rectangle 2"/>
          <p:cNvSpPr>
            <a:spLocks noGrp="1" noChangeArrowheads="1"/>
          </p:cNvSpPr>
          <p:nvPr>
            <p:ph type="title"/>
          </p:nvPr>
        </p:nvSpPr>
        <p:spPr>
          <a:xfrm>
            <a:off x="0" y="0"/>
            <a:ext cx="8610600" cy="1143000"/>
          </a:xfrm>
        </p:spPr>
        <p:txBody>
          <a:bodyPr/>
          <a:lstStyle/>
          <a:p>
            <a:pPr algn="ctr" eaLnBrk="1" hangingPunct="1">
              <a:defRPr/>
            </a:pPr>
            <a:r>
              <a:rPr lang="en-US" sz="3600" dirty="0"/>
              <a:t>Dynamic Range vs. SNR</a:t>
            </a:r>
          </a:p>
        </p:txBody>
      </p:sp>
      <p:sp>
        <p:nvSpPr>
          <p:cNvPr id="239619" name="Rectangle 3"/>
          <p:cNvSpPr>
            <a:spLocks noGrp="1" noChangeArrowheads="1"/>
          </p:cNvSpPr>
          <p:nvPr>
            <p:ph type="body" idx="1"/>
          </p:nvPr>
        </p:nvSpPr>
        <p:spPr>
          <a:xfrm>
            <a:off x="351453" y="1148443"/>
            <a:ext cx="8229600" cy="1600200"/>
          </a:xfrm>
        </p:spPr>
        <p:txBody>
          <a:bodyPr/>
          <a:lstStyle/>
          <a:p>
            <a:pPr eaLnBrk="1" hangingPunct="1">
              <a:defRPr/>
            </a:pPr>
            <a:r>
              <a:rPr lang="en-US" sz="2000" dirty="0"/>
              <a:t>By definition, dynamic range is the full-well capacity divided by camera read-noise (often measured in photographic “stops”).  This allows photons to be rendered as discretely as possible.   </a:t>
            </a:r>
          </a:p>
          <a:p>
            <a:pPr lvl="2" eaLnBrk="1" hangingPunct="1">
              <a:defRPr/>
            </a:pPr>
            <a:r>
              <a:rPr lang="en-US" sz="1200" dirty="0"/>
              <a:t>It does not care what type of signal…it could be all light pollution for all it cares.  </a:t>
            </a:r>
          </a:p>
          <a:p>
            <a:pPr lvl="2" eaLnBrk="1" hangingPunct="1">
              <a:defRPr/>
            </a:pPr>
            <a:r>
              <a:rPr lang="en-US" sz="1200" dirty="0"/>
              <a:t>You can think of it as an image’s ”potential”.</a:t>
            </a:r>
          </a:p>
          <a:p>
            <a:pPr eaLnBrk="1" hangingPunct="1">
              <a:defRPr/>
            </a:pPr>
            <a:r>
              <a:rPr lang="en-US" sz="2000" dirty="0"/>
              <a:t>Signal-Noise Ratio (SNR), practically, is the ability to reach this potential.  This is because meaningful contrast in an image is defined by the total noise contributions, not just read noise.</a:t>
            </a:r>
          </a:p>
        </p:txBody>
      </p:sp>
      <p:sp>
        <p:nvSpPr>
          <p:cNvPr id="239621" name="Rectangle 5"/>
          <p:cNvSpPr>
            <a:spLocks noChangeArrowheads="1"/>
          </p:cNvSpPr>
          <p:nvPr/>
        </p:nvSpPr>
        <p:spPr bwMode="auto">
          <a:xfrm>
            <a:off x="4953000" y="457200"/>
            <a:ext cx="3810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spcBef>
                <a:spcPct val="0"/>
              </a:spcBef>
              <a:defRPr sz="4400">
                <a:solidFill>
                  <a:schemeClr val="tx2"/>
                </a:solidFill>
                <a:effectLst>
                  <a:outerShdw blurRad="38100" dist="38100" dir="2700000" algn="tl">
                    <a:srgbClr val="000000"/>
                  </a:outerShdw>
                </a:effectLst>
                <a:latin typeface="Tahoma" panose="020B0604030504040204" pitchFamily="34" charset="0"/>
              </a:defRPr>
            </a:lvl1pPr>
            <a:lvl2pPr>
              <a:spcBef>
                <a:spcPct val="0"/>
              </a:spcBef>
              <a:defRPr sz="4400">
                <a:solidFill>
                  <a:schemeClr val="tx2"/>
                </a:solidFill>
                <a:effectLst>
                  <a:outerShdw blurRad="38100" dist="38100" dir="2700000" algn="tl">
                    <a:srgbClr val="000000"/>
                  </a:outerShdw>
                </a:effectLst>
                <a:latin typeface="Tahoma" panose="020B0604030504040204" pitchFamily="34" charset="0"/>
              </a:defRPr>
            </a:lvl2pPr>
            <a:lvl3pPr>
              <a:spcBef>
                <a:spcPct val="0"/>
              </a:spcBef>
              <a:defRPr sz="4400">
                <a:solidFill>
                  <a:schemeClr val="tx2"/>
                </a:solidFill>
                <a:effectLst>
                  <a:outerShdw blurRad="38100" dist="38100" dir="2700000" algn="tl">
                    <a:srgbClr val="000000"/>
                  </a:outerShdw>
                </a:effectLst>
                <a:latin typeface="Tahoma" panose="020B0604030504040204" pitchFamily="34" charset="0"/>
              </a:defRPr>
            </a:lvl3pPr>
            <a:lvl4pPr>
              <a:spcBef>
                <a:spcPct val="0"/>
              </a:spcBef>
              <a:defRPr sz="4400">
                <a:solidFill>
                  <a:schemeClr val="tx2"/>
                </a:solidFill>
                <a:effectLst>
                  <a:outerShdw blurRad="38100" dist="38100" dir="2700000" algn="tl">
                    <a:srgbClr val="000000"/>
                  </a:outerShdw>
                </a:effectLst>
                <a:latin typeface="Tahoma" panose="020B0604030504040204" pitchFamily="34" charset="0"/>
              </a:defRPr>
            </a:lvl4pPr>
            <a:lvl5pPr>
              <a:spcBef>
                <a:spcPct val="0"/>
              </a:spcBef>
              <a:defRPr sz="4400">
                <a:solidFill>
                  <a:schemeClr val="tx2"/>
                </a:solidFill>
                <a:effectLst>
                  <a:outerShdw blurRad="38100" dist="38100" dir="2700000" algn="tl">
                    <a:srgbClr val="000000"/>
                  </a:outerShdw>
                </a:effectLst>
                <a:latin typeface="Tahoma" panose="020B0604030504040204"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a:lstStyle>
          <a:p>
            <a:pPr eaLnBrk="1" hangingPunct="1">
              <a:defRPr/>
            </a:pPr>
            <a:endParaRPr lang="en-US" sz="2400"/>
          </a:p>
        </p:txBody>
      </p:sp>
      <p:pic>
        <p:nvPicPr>
          <p:cNvPr id="7" name="Picture 2" descr="Picture">
            <a:extLst>
              <a:ext uri="{FF2B5EF4-FFF2-40B4-BE49-F238E27FC236}">
                <a16:creationId xmlns:a16="http://schemas.microsoft.com/office/drawing/2014/main" id="{F5354DAA-CFBF-49B7-A8D1-A76600C82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57600"/>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
            <a:extLst>
              <a:ext uri="{FF2B5EF4-FFF2-40B4-BE49-F238E27FC236}">
                <a16:creationId xmlns:a16="http://schemas.microsoft.com/office/drawing/2014/main" id="{B99101D4-A315-46E2-BEE1-FE41726EFE9F}"/>
              </a:ext>
            </a:extLst>
          </p:cNvPr>
          <p:cNvSpPr>
            <a:spLocks noChangeArrowheads="1"/>
          </p:cNvSpPr>
          <p:nvPr/>
        </p:nvSpPr>
        <p:spPr bwMode="auto">
          <a:xfrm>
            <a:off x="5867400" y="6096000"/>
            <a:ext cx="2971800" cy="511648"/>
          </a:xfrm>
          <a:prstGeom prst="rect">
            <a:avLst/>
          </a:prstGeom>
          <a:solidFill>
            <a:srgbClr val="E5E9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7610" rIns="91440" bIns="4761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555555"/>
                </a:solidFill>
                <a:effectLst/>
                <a:latin typeface="Verdana" panose="020B0604030504040204" pitchFamily="34" charset="0"/>
              </a:rPr>
              <a:t>SNR = </a:t>
            </a:r>
            <a:r>
              <a:rPr kumimoji="0" lang="en-US" altLang="en-US" sz="900" b="1" i="0" u="none" strike="noStrike" cap="none" normalizeH="0" baseline="0" dirty="0" err="1">
                <a:ln>
                  <a:noFill/>
                </a:ln>
                <a:solidFill>
                  <a:srgbClr val="555555"/>
                </a:solidFill>
                <a:effectLst/>
                <a:latin typeface="Verdana" panose="020B0604030504040204" pitchFamily="34" charset="0"/>
              </a:rPr>
              <a:t>PQ</a:t>
            </a:r>
            <a:r>
              <a:rPr kumimoji="0" lang="en-US" altLang="en-US" sz="700" b="1" i="0" u="none" strike="noStrike" cap="none" normalizeH="0" baseline="-30000" dirty="0" err="1">
                <a:ln>
                  <a:noFill/>
                </a:ln>
                <a:solidFill>
                  <a:srgbClr val="555555"/>
                </a:solidFill>
                <a:effectLst/>
                <a:latin typeface="Verdana" panose="020B0604030504040204" pitchFamily="34" charset="0"/>
              </a:rPr>
              <a:t>e</a:t>
            </a:r>
            <a:r>
              <a:rPr kumimoji="0" lang="en-US" altLang="en-US" sz="900" b="1" i="0" u="none" strike="noStrike" cap="none" normalizeH="0" baseline="0" dirty="0" err="1">
                <a:ln>
                  <a:noFill/>
                </a:ln>
                <a:solidFill>
                  <a:srgbClr val="555555"/>
                </a:solidFill>
                <a:effectLst/>
                <a:latin typeface="Verdana" panose="020B0604030504040204" pitchFamily="34" charset="0"/>
              </a:rPr>
              <a:t>t</a:t>
            </a:r>
            <a:r>
              <a:rPr kumimoji="0" lang="en-US" altLang="en-US" sz="900" b="1" i="0" u="none" strike="noStrike" cap="none" normalizeH="0" baseline="0" dirty="0">
                <a:ln>
                  <a:noFill/>
                </a:ln>
                <a:solidFill>
                  <a:srgbClr val="555555"/>
                </a:solidFill>
                <a:effectLst/>
                <a:latin typeface="Verdana" panose="020B0604030504040204" pitchFamily="34" charset="0"/>
              </a:rPr>
              <a:t> /(P + B)</a:t>
            </a:r>
            <a:r>
              <a:rPr kumimoji="0" lang="en-US" altLang="en-US" sz="900" b="1" i="0" u="none" strike="noStrike" cap="none" normalizeH="0" baseline="0" dirty="0" err="1">
                <a:ln>
                  <a:noFill/>
                </a:ln>
                <a:solidFill>
                  <a:srgbClr val="555555"/>
                </a:solidFill>
                <a:effectLst/>
                <a:latin typeface="Verdana" panose="020B0604030504040204" pitchFamily="34" charset="0"/>
              </a:rPr>
              <a:t>Q</a:t>
            </a:r>
            <a:r>
              <a:rPr kumimoji="0" lang="en-US" altLang="en-US" sz="700" b="1" i="0" u="none" strike="noStrike" cap="none" normalizeH="0" baseline="-30000" dirty="0" err="1">
                <a:ln>
                  <a:noFill/>
                </a:ln>
                <a:solidFill>
                  <a:srgbClr val="555555"/>
                </a:solidFill>
                <a:effectLst/>
                <a:latin typeface="Verdana" panose="020B0604030504040204" pitchFamily="34" charset="0"/>
              </a:rPr>
              <a:t>e</a:t>
            </a:r>
            <a:r>
              <a:rPr kumimoji="0" lang="en-US" altLang="en-US" sz="900" b="1" i="0" u="none" strike="noStrike" cap="none" normalizeH="0" baseline="0" dirty="0" err="1">
                <a:ln>
                  <a:noFill/>
                </a:ln>
                <a:solidFill>
                  <a:srgbClr val="555555"/>
                </a:solidFill>
                <a:effectLst/>
                <a:latin typeface="Verdana" panose="020B0604030504040204" pitchFamily="34" charset="0"/>
              </a:rPr>
              <a:t>t</a:t>
            </a:r>
            <a:r>
              <a:rPr kumimoji="0" lang="en-US" altLang="en-US" sz="900" b="1" i="0" u="none" strike="noStrike" cap="none" normalizeH="0" baseline="0" dirty="0">
                <a:ln>
                  <a:noFill/>
                </a:ln>
                <a:solidFill>
                  <a:srgbClr val="555555"/>
                </a:solidFill>
                <a:effectLst/>
                <a:latin typeface="Verdana" panose="020B0604030504040204" pitchFamily="34" charset="0"/>
              </a:rPr>
              <a:t> + Dt + N</a:t>
            </a:r>
            <a:r>
              <a:rPr kumimoji="0" lang="en-US" altLang="en-US" sz="700" b="1" i="0" u="none" strike="noStrike" cap="none" normalizeH="0" baseline="-30000" dirty="0">
                <a:ln>
                  <a:noFill/>
                </a:ln>
                <a:solidFill>
                  <a:srgbClr val="555555"/>
                </a:solidFill>
                <a:effectLst/>
                <a:latin typeface="Verdana" panose="020B0604030504040204" pitchFamily="34" charset="0"/>
              </a:rPr>
              <a:t>r</a:t>
            </a:r>
            <a:r>
              <a:rPr kumimoji="0" lang="en-US" altLang="en-US" sz="700" b="1" i="0" u="none" strike="noStrike" cap="none" normalizeH="0" baseline="30000" dirty="0">
                <a:ln>
                  <a:noFill/>
                </a:ln>
                <a:solidFill>
                  <a:srgbClr val="555555"/>
                </a:solidFill>
                <a:effectLst/>
                <a:latin typeface="Verdana" panose="020B0604030504040204" pitchFamily="34" charset="0"/>
              </a:rPr>
              <a:t>2</a:t>
            </a:r>
            <a:endParaRPr kumimoji="0" lang="en-US" altLang="en-US" sz="900" b="1" i="0" u="none" strike="noStrike" cap="none" normalizeH="0" baseline="0" dirty="0">
              <a:ln>
                <a:noFill/>
              </a:ln>
              <a:solidFill>
                <a:srgbClr val="555555"/>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7890" name="Picture 2" descr="Image result for quadratic noise CCD">
            <a:extLst>
              <a:ext uri="{FF2B5EF4-FFF2-40B4-BE49-F238E27FC236}">
                <a16:creationId xmlns:a16="http://schemas.microsoft.com/office/drawing/2014/main" id="{478C74B5-4579-4132-8E9C-4D6532652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7150" y="3657600"/>
            <a:ext cx="2971800" cy="23239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 calcmode="lin" valueType="num">
                                      <p:cBhvr additive="base">
                                        <p:cTn id="7" dur="500" fill="hold"/>
                                        <p:tgtEl>
                                          <p:spTgt spid="2396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961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9619">
                                            <p:txEl>
                                              <p:pRg st="1" end="1"/>
                                            </p:txEl>
                                          </p:spTgt>
                                        </p:tgtEl>
                                        <p:attrNameLst>
                                          <p:attrName>style.visibility</p:attrName>
                                        </p:attrNameLst>
                                      </p:cBhvr>
                                      <p:to>
                                        <p:strVal val="visible"/>
                                      </p:to>
                                    </p:set>
                                    <p:anim calcmode="lin" valueType="num">
                                      <p:cBhvr additive="base">
                                        <p:cTn id="11" dur="500" fill="hold"/>
                                        <p:tgtEl>
                                          <p:spTgt spid="23961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3961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9619">
                                            <p:txEl>
                                              <p:pRg st="2" end="2"/>
                                            </p:txEl>
                                          </p:spTgt>
                                        </p:tgtEl>
                                        <p:attrNameLst>
                                          <p:attrName>style.visibility</p:attrName>
                                        </p:attrNameLst>
                                      </p:cBhvr>
                                      <p:to>
                                        <p:strVal val="visible"/>
                                      </p:to>
                                    </p:set>
                                    <p:anim calcmode="lin" valueType="num">
                                      <p:cBhvr additive="base">
                                        <p:cTn id="15" dur="500" fill="hold"/>
                                        <p:tgtEl>
                                          <p:spTgt spid="23961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396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9619">
                                            <p:txEl>
                                              <p:pRg st="3" end="3"/>
                                            </p:txEl>
                                          </p:spTgt>
                                        </p:tgtEl>
                                        <p:attrNameLst>
                                          <p:attrName>style.visibility</p:attrName>
                                        </p:attrNameLst>
                                      </p:cBhvr>
                                      <p:to>
                                        <p:strVal val="visible"/>
                                      </p:to>
                                    </p:set>
                                    <p:anim calcmode="lin" valueType="num">
                                      <p:cBhvr additive="base">
                                        <p:cTn id="21" dur="500" fill="hold"/>
                                        <p:tgtEl>
                                          <p:spTgt spid="23961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396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ACD25-4F98-44BD-8DCE-687EE8B85ADB}"/>
              </a:ext>
            </a:extLst>
          </p:cNvPr>
          <p:cNvSpPr>
            <a:spLocks noGrp="1"/>
          </p:cNvSpPr>
          <p:nvPr>
            <p:ph type="title"/>
          </p:nvPr>
        </p:nvSpPr>
        <p:spPr>
          <a:xfrm>
            <a:off x="202163" y="304800"/>
            <a:ext cx="7772400" cy="609600"/>
          </a:xfrm>
        </p:spPr>
        <p:txBody>
          <a:bodyPr/>
          <a:lstStyle/>
          <a:p>
            <a:r>
              <a:rPr lang="en-US" dirty="0"/>
              <a:t>Gain summary…</a:t>
            </a:r>
          </a:p>
        </p:txBody>
      </p:sp>
      <p:sp>
        <p:nvSpPr>
          <p:cNvPr id="3" name="Content Placeholder 2">
            <a:extLst>
              <a:ext uri="{FF2B5EF4-FFF2-40B4-BE49-F238E27FC236}">
                <a16:creationId xmlns:a16="http://schemas.microsoft.com/office/drawing/2014/main" id="{FFCFB222-4B79-4E68-9B21-697F228AE95C}"/>
              </a:ext>
            </a:extLst>
          </p:cNvPr>
          <p:cNvSpPr>
            <a:spLocks noGrp="1"/>
          </p:cNvSpPr>
          <p:nvPr>
            <p:ph idx="1"/>
          </p:nvPr>
        </p:nvSpPr>
        <p:spPr>
          <a:xfrm>
            <a:off x="345232" y="927970"/>
            <a:ext cx="8189167" cy="918857"/>
          </a:xfrm>
        </p:spPr>
        <p:txBody>
          <a:bodyPr/>
          <a:lstStyle/>
          <a:p>
            <a:r>
              <a:rPr lang="en-US" sz="2400" dirty="0"/>
              <a:t>Gain is a trade-off between improving read-noise and lessening dynamic range. </a:t>
            </a:r>
          </a:p>
          <a:p>
            <a:pPr lvl="2"/>
            <a:r>
              <a:rPr lang="en-US" sz="1800" dirty="0"/>
              <a:t>The latter is a critical point with low bit-rate cameras. </a:t>
            </a:r>
          </a:p>
          <a:p>
            <a:pPr lvl="2"/>
            <a:r>
              <a:rPr lang="en-US" sz="1800" dirty="0"/>
              <a:t>But is read-noise a giant concern when you are “sky-limited”? </a:t>
            </a:r>
          </a:p>
          <a:p>
            <a:pPr lvl="2"/>
            <a:r>
              <a:rPr lang="en-US" sz="1800" dirty="0"/>
              <a:t>Is read-noise a concern at all with today’s low read-noise cameras</a:t>
            </a:r>
            <a:r>
              <a:rPr lang="en-US" sz="2200" dirty="0"/>
              <a:t>? </a:t>
            </a:r>
            <a:br>
              <a:rPr lang="en-US" sz="22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t>
            </a:r>
          </a:p>
        </p:txBody>
      </p:sp>
      <p:sp>
        <p:nvSpPr>
          <p:cNvPr id="4" name="Slide Number Placeholder 3">
            <a:extLst>
              <a:ext uri="{FF2B5EF4-FFF2-40B4-BE49-F238E27FC236}">
                <a16:creationId xmlns:a16="http://schemas.microsoft.com/office/drawing/2014/main" id="{45F3D72F-1C3E-48CC-90B2-DFBA37646714}"/>
              </a:ext>
            </a:extLst>
          </p:cNvPr>
          <p:cNvSpPr>
            <a:spLocks noGrp="1"/>
          </p:cNvSpPr>
          <p:nvPr>
            <p:ph type="sldNum" sz="quarter" idx="10"/>
          </p:nvPr>
        </p:nvSpPr>
        <p:spPr/>
        <p:txBody>
          <a:bodyPr/>
          <a:lstStyle/>
          <a:p>
            <a:pPr>
              <a:defRPr/>
            </a:pPr>
            <a:fld id="{74AFEBE7-193B-4FD1-8D6A-69CA452D6E3F}" type="slidenum">
              <a:rPr lang="en-US" smtClean="0"/>
              <a:pPr>
                <a:defRPr/>
              </a:pPr>
              <a:t>28</a:t>
            </a:fld>
            <a:endParaRPr lang="en-US"/>
          </a:p>
        </p:txBody>
      </p:sp>
      <p:sp>
        <p:nvSpPr>
          <p:cNvPr id="7" name="Rectangle 6">
            <a:extLst>
              <a:ext uri="{FF2B5EF4-FFF2-40B4-BE49-F238E27FC236}">
                <a16:creationId xmlns:a16="http://schemas.microsoft.com/office/drawing/2014/main" id="{17003F33-324E-4475-9123-9FA12445B441}"/>
              </a:ext>
            </a:extLst>
          </p:cNvPr>
          <p:cNvSpPr/>
          <p:nvPr/>
        </p:nvSpPr>
        <p:spPr>
          <a:xfrm>
            <a:off x="349897" y="3091576"/>
            <a:ext cx="5441303" cy="3569182"/>
          </a:xfrm>
          <a:prstGeom prst="rect">
            <a:avLst/>
          </a:prstGeom>
        </p:spPr>
        <p:txBody>
          <a:bodyPr wrap="square">
            <a:spAutoFit/>
          </a:bodyPr>
          <a:lstStyle/>
          <a:p>
            <a:pPr marL="342900" lvl="0" indent="-342900">
              <a:spcBef>
                <a:spcPct val="20000"/>
              </a:spcBef>
              <a:buClr>
                <a:srgbClr val="CC99FF"/>
              </a:buClr>
              <a:buSzPct val="80000"/>
              <a:buFont typeface="Wingdings" panose="05000000000000000000" pitchFamily="2" charset="2"/>
              <a:buChar char="n"/>
            </a:pPr>
            <a:r>
              <a:rPr lang="en-US" sz="2400" dirty="0">
                <a:solidFill>
                  <a:srgbClr val="FFFFFF"/>
                </a:solidFill>
                <a:effectLst>
                  <a:outerShdw blurRad="38100" dist="38100" dir="2700000" algn="tl">
                    <a:srgbClr val="000000"/>
                  </a:outerShdw>
                </a:effectLst>
                <a:latin typeface="Tahoma"/>
              </a:rPr>
              <a:t>Realistically, other factors become important…</a:t>
            </a:r>
          </a:p>
          <a:p>
            <a:pPr marL="1143000" lvl="2" indent="-228600">
              <a:spcBef>
                <a:spcPct val="20000"/>
              </a:spcBef>
              <a:buClr>
                <a:srgbClr val="CC99FF"/>
              </a:buClr>
              <a:buSzPct val="65000"/>
              <a:buFont typeface="Wingdings" panose="05000000000000000000" pitchFamily="2" charset="2"/>
              <a:buChar char="n"/>
            </a:pPr>
            <a:r>
              <a:rPr lang="en-US" sz="1600" dirty="0">
                <a:solidFill>
                  <a:srgbClr val="FFFFFF"/>
                </a:solidFill>
                <a:effectLst>
                  <a:outerShdw blurRad="38100" dist="38100" dir="2700000" algn="tl">
                    <a:srgbClr val="000000"/>
                  </a:outerShdw>
                </a:effectLst>
                <a:latin typeface="Tahoma"/>
              </a:rPr>
              <a:t>Can I become “sky-limited” given my filters, dark skies, and mount?  </a:t>
            </a:r>
          </a:p>
          <a:p>
            <a:pPr marL="1143000" lvl="2" indent="-228600">
              <a:spcBef>
                <a:spcPct val="20000"/>
              </a:spcBef>
              <a:buClr>
                <a:srgbClr val="CC99FF"/>
              </a:buClr>
              <a:buSzPct val="65000"/>
              <a:buFont typeface="Wingdings" panose="05000000000000000000" pitchFamily="2" charset="2"/>
              <a:buChar char="n"/>
            </a:pPr>
            <a:r>
              <a:rPr lang="en-US" sz="1600" dirty="0">
                <a:solidFill>
                  <a:srgbClr val="FFFFFF"/>
                </a:solidFill>
                <a:effectLst>
                  <a:outerShdw blurRad="38100" dist="38100" dir="2700000" algn="tl">
                    <a:srgbClr val="000000"/>
                  </a:outerShdw>
                </a:effectLst>
                <a:latin typeface="Tahoma"/>
              </a:rPr>
              <a:t>Do I need short-exposures because my mount cannot deliver longer ones?  </a:t>
            </a:r>
          </a:p>
          <a:p>
            <a:pPr marL="1143000" lvl="2" indent="-228600">
              <a:spcBef>
                <a:spcPct val="20000"/>
              </a:spcBef>
              <a:buClr>
                <a:srgbClr val="CC99FF"/>
              </a:buClr>
              <a:buSzPct val="65000"/>
              <a:buFont typeface="Wingdings" panose="05000000000000000000" pitchFamily="2" charset="2"/>
              <a:buChar char="n"/>
            </a:pPr>
            <a:r>
              <a:rPr lang="en-US" sz="1600" dirty="0">
                <a:solidFill>
                  <a:srgbClr val="FFFFFF"/>
                </a:solidFill>
                <a:effectLst>
                  <a:outerShdw blurRad="38100" dist="38100" dir="2700000" algn="tl">
                    <a:srgbClr val="000000"/>
                  </a:outerShdw>
                </a:effectLst>
                <a:latin typeface="Tahoma"/>
              </a:rPr>
              <a:t>Is the sub-exposure too short?  </a:t>
            </a:r>
          </a:p>
          <a:p>
            <a:pPr marL="2057400" lvl="4" indent="-228600">
              <a:spcBef>
                <a:spcPct val="20000"/>
              </a:spcBef>
              <a:buClr>
                <a:srgbClr val="CCFFFF"/>
              </a:buClr>
              <a:buSzPct val="55000"/>
              <a:buFont typeface="Wingdings" panose="05000000000000000000" pitchFamily="2" charset="2"/>
              <a:buChar char="n"/>
            </a:pPr>
            <a:r>
              <a:rPr lang="en-US" sz="1400" dirty="0">
                <a:solidFill>
                  <a:srgbClr val="FFFFFF"/>
                </a:solidFill>
                <a:effectLst>
                  <a:outerShdw blurRad="38100" dist="38100" dir="2700000" algn="tl">
                    <a:srgbClr val="000000"/>
                  </a:outerShdw>
                </a:effectLst>
                <a:latin typeface="Tahoma"/>
              </a:rPr>
              <a:t>More time lost to dithering. </a:t>
            </a:r>
          </a:p>
          <a:p>
            <a:pPr marL="2057400" lvl="4" indent="-228600">
              <a:spcBef>
                <a:spcPct val="20000"/>
              </a:spcBef>
              <a:buClr>
                <a:srgbClr val="CCFFFF"/>
              </a:buClr>
              <a:buSzPct val="55000"/>
              <a:buFont typeface="Wingdings" panose="05000000000000000000" pitchFamily="2" charset="2"/>
              <a:buChar char="n"/>
            </a:pPr>
            <a:r>
              <a:rPr lang="en-US" sz="1400" dirty="0">
                <a:solidFill>
                  <a:srgbClr val="FFFFFF"/>
                </a:solidFill>
                <a:effectLst>
                  <a:outerShdw blurRad="38100" dist="38100" dir="2700000" algn="tl">
                    <a:srgbClr val="000000"/>
                  </a:outerShdw>
                </a:effectLst>
                <a:latin typeface="Tahoma"/>
              </a:rPr>
              <a:t>More time lost due to processing more subs?</a:t>
            </a:r>
          </a:p>
          <a:p>
            <a:pPr marL="2514600" lvl="5" indent="-228600">
              <a:lnSpc>
                <a:spcPct val="90000"/>
              </a:lnSpc>
              <a:spcBef>
                <a:spcPts val="500"/>
              </a:spcBef>
              <a:buFont typeface="Arial" panose="020B0604020202020204" pitchFamily="34" charset="0"/>
              <a:buChar char="•"/>
            </a:pPr>
            <a:r>
              <a:rPr lang="en-US" sz="1200" dirty="0">
                <a:solidFill>
                  <a:srgbClr val="FFFFFF"/>
                </a:solidFill>
                <a:latin typeface="Tahoma"/>
              </a:rPr>
              <a:t>Increased horsepower requirements for your PC.</a:t>
            </a:r>
          </a:p>
          <a:p>
            <a:pPr marL="2514600" lvl="5" indent="-228600">
              <a:lnSpc>
                <a:spcPct val="90000"/>
              </a:lnSpc>
              <a:spcBef>
                <a:spcPts val="500"/>
              </a:spcBef>
              <a:buFont typeface="Arial" panose="020B0604020202020204" pitchFamily="34" charset="0"/>
              <a:buChar char="•"/>
            </a:pPr>
            <a:r>
              <a:rPr lang="en-US" sz="1200" dirty="0">
                <a:solidFill>
                  <a:srgbClr val="FFFFFF"/>
                </a:solidFill>
                <a:latin typeface="Tahoma"/>
              </a:rPr>
              <a:t>More storage!</a:t>
            </a:r>
          </a:p>
        </p:txBody>
      </p:sp>
      <p:pic>
        <p:nvPicPr>
          <p:cNvPr id="36866" name="Picture 2">
            <a:extLst>
              <a:ext uri="{FF2B5EF4-FFF2-40B4-BE49-F238E27FC236}">
                <a16:creationId xmlns:a16="http://schemas.microsoft.com/office/drawing/2014/main" id="{30BF7992-3A13-454C-9B65-4416B29CC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274638"/>
            <a:ext cx="104775" cy="2857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53D3CB-5B5B-423E-8786-C5E267E2F475}"/>
              </a:ext>
            </a:extLst>
          </p:cNvPr>
          <p:cNvPicPr>
            <a:picLocks noChangeAspect="1"/>
          </p:cNvPicPr>
          <p:nvPr/>
        </p:nvPicPr>
        <p:blipFill rotWithShape="1">
          <a:blip r:embed="rId3"/>
          <a:srcRect l="57741" t="16973" r="15834" b="14444"/>
          <a:stretch/>
        </p:blipFill>
        <p:spPr>
          <a:xfrm>
            <a:off x="6340927" y="2993571"/>
            <a:ext cx="2453176" cy="3581400"/>
          </a:xfrm>
          <a:prstGeom prst="rect">
            <a:avLst/>
          </a:prstGeom>
        </p:spPr>
      </p:pic>
    </p:spTree>
    <p:extLst>
      <p:ext uri="{BB962C8B-B14F-4D97-AF65-F5344CB8AC3E}">
        <p14:creationId xmlns:p14="http://schemas.microsoft.com/office/powerpoint/2010/main" val="1845199315"/>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EE25C-8389-4258-8F49-944DE22AD271}"/>
              </a:ext>
            </a:extLst>
          </p:cNvPr>
          <p:cNvSpPr>
            <a:spLocks noGrp="1"/>
          </p:cNvSpPr>
          <p:nvPr>
            <p:ph type="title"/>
          </p:nvPr>
        </p:nvSpPr>
        <p:spPr>
          <a:xfrm>
            <a:off x="228600" y="-76200"/>
            <a:ext cx="7772400" cy="1143000"/>
          </a:xfrm>
        </p:spPr>
        <p:txBody>
          <a:bodyPr/>
          <a:lstStyle/>
          <a:p>
            <a:r>
              <a:rPr lang="en-US" sz="4000" dirty="0"/>
              <a:t>Workflow 4: Total exposure time</a:t>
            </a:r>
          </a:p>
        </p:txBody>
      </p:sp>
      <p:sp>
        <p:nvSpPr>
          <p:cNvPr id="3" name="Content Placeholder 2">
            <a:extLst>
              <a:ext uri="{FF2B5EF4-FFF2-40B4-BE49-F238E27FC236}">
                <a16:creationId xmlns:a16="http://schemas.microsoft.com/office/drawing/2014/main" id="{B9A215CE-1087-4D9A-88CD-609FB76EB25A}"/>
              </a:ext>
            </a:extLst>
          </p:cNvPr>
          <p:cNvSpPr>
            <a:spLocks noGrp="1"/>
          </p:cNvSpPr>
          <p:nvPr>
            <p:ph idx="1"/>
          </p:nvPr>
        </p:nvSpPr>
        <p:spPr>
          <a:xfrm>
            <a:off x="668694" y="1219200"/>
            <a:ext cx="7772400" cy="3200400"/>
          </a:xfrm>
        </p:spPr>
        <p:txBody>
          <a:bodyPr/>
          <a:lstStyle/>
          <a:p>
            <a:pPr eaLnBrk="1" hangingPunct="1">
              <a:lnSpc>
                <a:spcPct val="90000"/>
              </a:lnSpc>
              <a:defRPr/>
            </a:pPr>
            <a:r>
              <a:rPr lang="en-US" sz="2400" dirty="0"/>
              <a:t>Total exposure? </a:t>
            </a:r>
            <a:endParaRPr lang="en-US" sz="2800" dirty="0"/>
          </a:p>
          <a:p>
            <a:pPr lvl="2" eaLnBrk="1" hangingPunct="1">
              <a:lnSpc>
                <a:spcPct val="90000"/>
              </a:lnSpc>
              <a:defRPr/>
            </a:pPr>
            <a:r>
              <a:rPr lang="en-US" sz="1800" dirty="0"/>
              <a:t>How much is enough, especially for OIII and SII narrowband? </a:t>
            </a:r>
          </a:p>
          <a:p>
            <a:pPr lvl="2" eaLnBrk="1" hangingPunct="1">
              <a:lnSpc>
                <a:spcPct val="90000"/>
              </a:lnSpc>
              <a:defRPr/>
            </a:pPr>
            <a:r>
              <a:rPr lang="en-US" sz="1800" dirty="0"/>
              <a:t>Sufficient sub-frames for pre-processing?</a:t>
            </a:r>
          </a:p>
          <a:p>
            <a:pPr lvl="2" eaLnBrk="1" hangingPunct="1">
              <a:lnSpc>
                <a:spcPct val="90000"/>
              </a:lnSpc>
              <a:defRPr/>
            </a:pPr>
            <a:r>
              <a:rPr lang="en-US" sz="1800" dirty="0"/>
              <a:t>Is data sufficient for post-processing steps? </a:t>
            </a:r>
            <a:endParaRPr lang="en-US" sz="1800" dirty="0" smtClean="0"/>
          </a:p>
          <a:p>
            <a:pPr lvl="2" eaLnBrk="1" hangingPunct="1">
              <a:lnSpc>
                <a:spcPct val="90000"/>
              </a:lnSpc>
              <a:defRPr/>
            </a:pPr>
            <a:endParaRPr lang="en-US" sz="1800" dirty="0"/>
          </a:p>
          <a:p>
            <a:pPr lvl="2" eaLnBrk="1" hangingPunct="1">
              <a:lnSpc>
                <a:spcPct val="90000"/>
              </a:lnSpc>
              <a:defRPr/>
            </a:pPr>
            <a:endParaRPr lang="en-US" sz="1800" dirty="0"/>
          </a:p>
          <a:p>
            <a:r>
              <a:rPr lang="en-US" sz="2400" dirty="0"/>
              <a:t>The goal? </a:t>
            </a:r>
          </a:p>
          <a:p>
            <a:pPr lvl="2"/>
            <a:r>
              <a:rPr lang="en-US" sz="1800" dirty="0"/>
              <a:t>To maximize image quality in the areas where you want to render detail, typically in the shadows. </a:t>
            </a:r>
          </a:p>
          <a:p>
            <a:pPr lvl="2"/>
            <a:r>
              <a:rPr lang="en-US" sz="1800" dirty="0"/>
              <a:t>Expose to the Right (ETTR) – make our final histograms look like terrestrial </a:t>
            </a:r>
            <a:r>
              <a:rPr lang="en-US" sz="1800" dirty="0" smtClean="0"/>
              <a:t>histograms…</a:t>
            </a:r>
            <a:endParaRPr lang="en-US" sz="1800" dirty="0"/>
          </a:p>
        </p:txBody>
      </p:sp>
      <p:sp>
        <p:nvSpPr>
          <p:cNvPr id="4" name="Slide Number Placeholder 3">
            <a:extLst>
              <a:ext uri="{FF2B5EF4-FFF2-40B4-BE49-F238E27FC236}">
                <a16:creationId xmlns:a16="http://schemas.microsoft.com/office/drawing/2014/main" id="{C2E60240-C5A8-427D-B877-BFB3EEBB1AAA}"/>
              </a:ext>
            </a:extLst>
          </p:cNvPr>
          <p:cNvSpPr>
            <a:spLocks noGrp="1"/>
          </p:cNvSpPr>
          <p:nvPr>
            <p:ph type="sldNum" sz="quarter" idx="10"/>
          </p:nvPr>
        </p:nvSpPr>
        <p:spPr/>
        <p:txBody>
          <a:bodyPr/>
          <a:lstStyle/>
          <a:p>
            <a:pPr>
              <a:defRPr/>
            </a:pPr>
            <a:fld id="{74AFEBE7-193B-4FD1-8D6A-69CA452D6E3F}" type="slidenum">
              <a:rPr lang="en-US" smtClean="0"/>
              <a:pPr>
                <a:defRPr/>
              </a:pPr>
              <a:t>29</a:t>
            </a:fld>
            <a:endParaRPr lang="en-US"/>
          </a:p>
        </p:txBody>
      </p:sp>
    </p:spTree>
    <p:extLst>
      <p:ext uri="{BB962C8B-B14F-4D97-AF65-F5344CB8AC3E}">
        <p14:creationId xmlns:p14="http://schemas.microsoft.com/office/powerpoint/2010/main" val="871131449"/>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08B24727-A672-4F96-998B-FEFE58F8576D}" type="slidenum">
              <a:rPr lang="en-US" altLang="en-US" sz="1400" smtClean="0">
                <a:latin typeface="Times New Roman" panose="02020603050405020304" pitchFamily="18" charset="0"/>
              </a:rPr>
              <a:pPr>
                <a:spcBef>
                  <a:spcPct val="50000"/>
                </a:spcBef>
                <a:buClrTx/>
                <a:buSzTx/>
                <a:buFontTx/>
                <a:buNone/>
              </a:pPr>
              <a:t>3</a:t>
            </a:fld>
            <a:endParaRPr lang="en-US" altLang="en-US" sz="1400">
              <a:latin typeface="Times New Roman" panose="02020603050405020304" pitchFamily="18" charset="0"/>
            </a:endParaRPr>
          </a:p>
        </p:txBody>
      </p:sp>
      <p:sp>
        <p:nvSpPr>
          <p:cNvPr id="6148" name="Rectangle 4"/>
          <p:cNvSpPr>
            <a:spLocks noGrp="1" noChangeArrowheads="1"/>
          </p:cNvSpPr>
          <p:nvPr>
            <p:ph type="title"/>
          </p:nvPr>
        </p:nvSpPr>
        <p:spPr>
          <a:xfrm>
            <a:off x="228600" y="0"/>
            <a:ext cx="7772400" cy="1143000"/>
          </a:xfrm>
        </p:spPr>
        <p:txBody>
          <a:bodyPr/>
          <a:lstStyle/>
          <a:p>
            <a:pPr eaLnBrk="1" hangingPunct="1">
              <a:defRPr/>
            </a:pPr>
            <a:r>
              <a:rPr lang="en-US"/>
              <a:t>Agenda</a:t>
            </a:r>
          </a:p>
        </p:txBody>
      </p:sp>
      <p:sp>
        <p:nvSpPr>
          <p:cNvPr id="6149" name="Rectangle 5"/>
          <p:cNvSpPr>
            <a:spLocks noGrp="1" noChangeArrowheads="1"/>
          </p:cNvSpPr>
          <p:nvPr>
            <p:ph type="body" idx="1"/>
          </p:nvPr>
        </p:nvSpPr>
        <p:spPr>
          <a:xfrm>
            <a:off x="709613" y="1524000"/>
            <a:ext cx="7772400" cy="5486400"/>
          </a:xfrm>
        </p:spPr>
        <p:txBody>
          <a:bodyPr/>
          <a:lstStyle/>
          <a:p>
            <a:pPr eaLnBrk="1" hangingPunct="1">
              <a:lnSpc>
                <a:spcPct val="80000"/>
              </a:lnSpc>
              <a:buFont typeface="Wingdings" panose="05000000000000000000" pitchFamily="2" charset="2"/>
              <a:buNone/>
              <a:defRPr/>
            </a:pPr>
            <a:r>
              <a:rPr lang="en-US" dirty="0"/>
              <a:t>Topic – “Acquiring Great Data”</a:t>
            </a:r>
            <a:br>
              <a:rPr lang="en-US" dirty="0"/>
            </a:br>
            <a:endParaRPr lang="en-US" dirty="0"/>
          </a:p>
          <a:p>
            <a:pPr lvl="1" eaLnBrk="1" hangingPunct="1">
              <a:lnSpc>
                <a:spcPct val="80000"/>
              </a:lnSpc>
              <a:defRPr/>
            </a:pPr>
            <a:r>
              <a:rPr lang="en-US" sz="2400" dirty="0"/>
              <a:t>Introduction</a:t>
            </a:r>
          </a:p>
          <a:p>
            <a:pPr lvl="1" eaLnBrk="1" hangingPunct="1">
              <a:lnSpc>
                <a:spcPct val="80000"/>
              </a:lnSpc>
              <a:defRPr/>
            </a:pPr>
            <a:r>
              <a:rPr lang="en-US" sz="2400" dirty="0"/>
              <a:t>Workflow Step 1: Gear, Setup, &amp; Environment</a:t>
            </a:r>
          </a:p>
          <a:p>
            <a:pPr lvl="1" eaLnBrk="1" hangingPunct="1">
              <a:lnSpc>
                <a:spcPct val="80000"/>
              </a:lnSpc>
              <a:defRPr/>
            </a:pPr>
            <a:r>
              <a:rPr lang="en-US" sz="2400" dirty="0"/>
              <a:t>Workflow Step 2: Calibration</a:t>
            </a:r>
          </a:p>
          <a:p>
            <a:pPr lvl="1" eaLnBrk="1" hangingPunct="1">
              <a:lnSpc>
                <a:spcPct val="80000"/>
              </a:lnSpc>
              <a:defRPr/>
            </a:pPr>
            <a:r>
              <a:rPr lang="en-US" sz="2400" dirty="0"/>
              <a:t>Workflow Step 3: Light Frames</a:t>
            </a:r>
          </a:p>
          <a:p>
            <a:pPr lvl="1" eaLnBrk="1" hangingPunct="1">
              <a:lnSpc>
                <a:spcPct val="80000"/>
              </a:lnSpc>
              <a:defRPr/>
            </a:pPr>
            <a:r>
              <a:rPr lang="en-US" sz="2400" dirty="0"/>
              <a:t>Workflow Step 4: Pre-Processing Considerations</a:t>
            </a:r>
          </a:p>
          <a:p>
            <a:pPr lvl="1" eaLnBrk="1" hangingPunct="1">
              <a:lnSpc>
                <a:spcPct val="80000"/>
              </a:lnSpc>
              <a:defRPr/>
            </a:pPr>
            <a:r>
              <a:rPr lang="en-US" sz="2400" dirty="0"/>
              <a:t>Workflow Step 5: Post-Processing Considerations</a:t>
            </a:r>
          </a:p>
          <a:p>
            <a:pPr lvl="1" eaLnBrk="1" hangingPunct="1">
              <a:lnSpc>
                <a:spcPct val="80000"/>
              </a:lnSpc>
              <a:defRPr/>
            </a:pPr>
            <a:r>
              <a:rPr lang="en-US" sz="2400" dirty="0"/>
              <a:t>Summary</a:t>
            </a:r>
          </a:p>
          <a:p>
            <a:pPr lvl="2" eaLnBrk="1" hangingPunct="1">
              <a:lnSpc>
                <a:spcPct val="80000"/>
              </a:lnSpc>
              <a:defRPr/>
            </a:pPr>
            <a:endParaRPr lang="en-US" sz="1600" dirty="0"/>
          </a:p>
          <a:p>
            <a:pPr eaLnBrk="1" hangingPunct="1">
              <a:lnSpc>
                <a:spcPct val="80000"/>
              </a:lnSpc>
              <a:buFont typeface="Wingdings" panose="05000000000000000000" pitchFamily="2" charset="2"/>
              <a:buNone/>
              <a:defRPr/>
            </a:pPr>
            <a:endParaRPr lang="en-US" sz="2000" dirty="0"/>
          </a:p>
        </p:txBody>
      </p:sp>
      <p:pic>
        <p:nvPicPr>
          <p:cNvPr id="1126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6521" y="4538546"/>
            <a:ext cx="265835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anim calcmode="lin" valueType="num">
                                      <p:cBhvr additive="base">
                                        <p:cTn id="7" dur="500" fill="hold"/>
                                        <p:tgtEl>
                                          <p:spTgt spid="614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9">
                                            <p:txEl>
                                              <p:pRg st="1" end="1"/>
                                            </p:txEl>
                                          </p:spTgt>
                                        </p:tgtEl>
                                        <p:attrNameLst>
                                          <p:attrName>style.visibility</p:attrName>
                                        </p:attrNameLst>
                                      </p:cBhvr>
                                      <p:to>
                                        <p:strVal val="visible"/>
                                      </p:to>
                                    </p:set>
                                    <p:anim calcmode="lin" valueType="num">
                                      <p:cBhvr additive="base">
                                        <p:cTn id="13" dur="500" fill="hold"/>
                                        <p:tgtEl>
                                          <p:spTgt spid="614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14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49">
                                            <p:txEl>
                                              <p:pRg st="2" end="2"/>
                                            </p:txEl>
                                          </p:spTgt>
                                        </p:tgtEl>
                                        <p:attrNameLst>
                                          <p:attrName>style.visibility</p:attrName>
                                        </p:attrNameLst>
                                      </p:cBhvr>
                                      <p:to>
                                        <p:strVal val="visible"/>
                                      </p:to>
                                    </p:set>
                                    <p:anim calcmode="lin" valueType="num">
                                      <p:cBhvr additive="base">
                                        <p:cTn id="19" dur="500" fill="hold"/>
                                        <p:tgtEl>
                                          <p:spTgt spid="614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14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149">
                                            <p:txEl>
                                              <p:pRg st="3" end="3"/>
                                            </p:txEl>
                                          </p:spTgt>
                                        </p:tgtEl>
                                        <p:attrNameLst>
                                          <p:attrName>style.visibility</p:attrName>
                                        </p:attrNameLst>
                                      </p:cBhvr>
                                      <p:to>
                                        <p:strVal val="visible"/>
                                      </p:to>
                                    </p:set>
                                    <p:anim calcmode="lin" valueType="num">
                                      <p:cBhvr additive="base">
                                        <p:cTn id="25" dur="500" fill="hold"/>
                                        <p:tgtEl>
                                          <p:spTgt spid="614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14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149">
                                            <p:txEl>
                                              <p:pRg st="4" end="4"/>
                                            </p:txEl>
                                          </p:spTgt>
                                        </p:tgtEl>
                                        <p:attrNameLst>
                                          <p:attrName>style.visibility</p:attrName>
                                        </p:attrNameLst>
                                      </p:cBhvr>
                                      <p:to>
                                        <p:strVal val="visible"/>
                                      </p:to>
                                    </p:set>
                                    <p:anim calcmode="lin" valueType="num">
                                      <p:cBhvr additive="base">
                                        <p:cTn id="31" dur="500" fill="hold"/>
                                        <p:tgtEl>
                                          <p:spTgt spid="614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14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149">
                                            <p:txEl>
                                              <p:pRg st="5" end="5"/>
                                            </p:txEl>
                                          </p:spTgt>
                                        </p:tgtEl>
                                        <p:attrNameLst>
                                          <p:attrName>style.visibility</p:attrName>
                                        </p:attrNameLst>
                                      </p:cBhvr>
                                      <p:to>
                                        <p:strVal val="visible"/>
                                      </p:to>
                                    </p:set>
                                    <p:anim calcmode="lin" valueType="num">
                                      <p:cBhvr additive="base">
                                        <p:cTn id="37" dur="500" fill="hold"/>
                                        <p:tgtEl>
                                          <p:spTgt spid="614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14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149">
                                            <p:txEl>
                                              <p:pRg st="6" end="6"/>
                                            </p:txEl>
                                          </p:spTgt>
                                        </p:tgtEl>
                                        <p:attrNameLst>
                                          <p:attrName>style.visibility</p:attrName>
                                        </p:attrNameLst>
                                      </p:cBhvr>
                                      <p:to>
                                        <p:strVal val="visible"/>
                                      </p:to>
                                    </p:set>
                                    <p:anim calcmode="lin" valueType="num">
                                      <p:cBhvr additive="base">
                                        <p:cTn id="43" dur="500" fill="hold"/>
                                        <p:tgtEl>
                                          <p:spTgt spid="614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14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149">
                                            <p:txEl>
                                              <p:pRg st="7" end="7"/>
                                            </p:txEl>
                                          </p:spTgt>
                                        </p:tgtEl>
                                        <p:attrNameLst>
                                          <p:attrName>style.visibility</p:attrName>
                                        </p:attrNameLst>
                                      </p:cBhvr>
                                      <p:to>
                                        <p:strVal val="visible"/>
                                      </p:to>
                                    </p:set>
                                    <p:anim calcmode="lin" valueType="num">
                                      <p:cBhvr additive="base">
                                        <p:cTn id="49" dur="500" fill="hold"/>
                                        <p:tgtEl>
                                          <p:spTgt spid="6149">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14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build="p" bldLvl="3"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4"/>
          <p:cNvSpPr>
            <a:spLocks noGrp="1"/>
          </p:cNvSpPr>
          <p:nvPr>
            <p:ph type="dt" sz="quarter" idx="4294967295"/>
          </p:nvPr>
        </p:nvSpPr>
        <p:spPr>
          <a:xfrm>
            <a:off x="457200" y="6278563"/>
            <a:ext cx="2133600" cy="457200"/>
          </a:xfrm>
          <a:prstGeom prst="rect">
            <a:avLst/>
          </a:prstGeom>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0838FE83-9918-45E4-89A6-40A4B61A1871}" type="datetime1">
              <a:rPr lang="en-US" sz="1200" smtClean="0"/>
              <a:pPr>
                <a:spcBef>
                  <a:spcPct val="0"/>
                </a:spcBef>
                <a:buClrTx/>
                <a:buSzTx/>
                <a:buFontTx/>
                <a:buNone/>
              </a:pPr>
              <a:t>2/5/2020</a:t>
            </a:fld>
            <a:endParaRPr lang="en-US" sz="1200" smtClean="0"/>
          </a:p>
        </p:txBody>
      </p:sp>
      <p:sp>
        <p:nvSpPr>
          <p:cNvPr id="17411" name="Slide Number Placeholder 6"/>
          <p:cNvSpPr>
            <a:spLocks noGrp="1"/>
          </p:cNvSpPr>
          <p:nvPr>
            <p:ph type="sldNum" sz="quarter" idx="4294967295"/>
          </p:nvPr>
        </p:nvSpPr>
        <p:spPr>
          <a:xfrm>
            <a:off x="6553200" y="6278563"/>
            <a:ext cx="2133600" cy="457200"/>
          </a:xfrm>
          <a:prstGeom prst="rect">
            <a:avLst/>
          </a:prstGeom>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851F263A-0C04-4D9C-BBFD-641BAFDCB99C}" type="slidenum">
              <a:rPr lang="en-US" sz="1200" smtClean="0"/>
              <a:pPr>
                <a:spcBef>
                  <a:spcPct val="0"/>
                </a:spcBef>
                <a:buClrTx/>
                <a:buSzTx/>
                <a:buFontTx/>
                <a:buNone/>
              </a:pPr>
              <a:t>30</a:t>
            </a:fld>
            <a:endParaRPr lang="en-US" sz="1200" smtClean="0"/>
          </a:p>
        </p:txBody>
      </p:sp>
      <p:pic>
        <p:nvPicPr>
          <p:cNvPr id="143370" name="Picture 10" descr="GRCA_GrandCanyonHD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667000"/>
            <a:ext cx="4343400"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Picture 7" descr="RosetteHST6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67000"/>
            <a:ext cx="449580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Rectangle 2"/>
          <p:cNvSpPr>
            <a:spLocks noGrp="1" noChangeArrowheads="1"/>
          </p:cNvSpPr>
          <p:nvPr>
            <p:ph type="title"/>
          </p:nvPr>
        </p:nvSpPr>
        <p:spPr>
          <a:xfrm>
            <a:off x="228600" y="277813"/>
            <a:ext cx="8458200" cy="1143000"/>
          </a:xfrm>
        </p:spPr>
        <p:txBody>
          <a:bodyPr anchor="b">
            <a:normAutofit fontScale="90000"/>
          </a:bodyPr>
          <a:lstStyle/>
          <a:p>
            <a:pPr eaLnBrk="1" hangingPunct="1">
              <a:defRPr/>
            </a:pPr>
            <a:r>
              <a:rPr lang="en-US" sz="4000" smtClean="0"/>
              <a:t>Or, as Adam Block says, </a:t>
            </a:r>
            <a:br>
              <a:rPr lang="en-US" sz="4000" smtClean="0"/>
            </a:br>
            <a:r>
              <a:rPr lang="en-US" sz="4000" smtClean="0"/>
              <a:t>“We make every pixel count.”</a:t>
            </a:r>
          </a:p>
        </p:txBody>
      </p:sp>
      <p:graphicFrame>
        <p:nvGraphicFramePr>
          <p:cNvPr id="143364" name="Object 4"/>
          <p:cNvGraphicFramePr>
            <a:graphicFrameLocks noGrp="1" noChangeAspect="1"/>
          </p:cNvGraphicFramePr>
          <p:nvPr>
            <p:ph sz="half" idx="4294967295"/>
          </p:nvPr>
        </p:nvGraphicFramePr>
        <p:xfrm>
          <a:off x="1066800" y="2667000"/>
          <a:ext cx="3467100" cy="3071813"/>
        </p:xfrm>
        <a:graphic>
          <a:graphicData uri="http://schemas.openxmlformats.org/presentationml/2006/ole">
            <mc:AlternateContent xmlns:mc="http://schemas.openxmlformats.org/markup-compatibility/2006">
              <mc:Choice xmlns:v="urn:schemas-microsoft-com:vml" Requires="v">
                <p:oleObj spid="_x0000_s37968" name="Image" r:id="rId5" imgW="3453968" imgH="3060317" progId="Photoshop.Image.9">
                  <p:embed/>
                </p:oleObj>
              </mc:Choice>
              <mc:Fallback>
                <p:oleObj name="Image" r:id="rId5" imgW="3453968" imgH="3060317" progId="Photoshop.Image.9">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667000"/>
                        <a:ext cx="3467100" cy="307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363" name="Rectangle 3"/>
          <p:cNvSpPr>
            <a:spLocks noChangeArrowheads="1"/>
          </p:cNvSpPr>
          <p:nvPr/>
        </p:nvSpPr>
        <p:spPr bwMode="auto">
          <a:xfrm>
            <a:off x="381000" y="1600200"/>
            <a:ext cx="70104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buClr>
                <a:schemeClr val="tx1"/>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buClr>
                <a:schemeClr val="accent2"/>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buClr>
                <a:schemeClr val="tx1"/>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9pPr>
          </a:lstStyle>
          <a:p>
            <a:pPr eaLnBrk="1" hangingPunct="1">
              <a:lnSpc>
                <a:spcPct val="80000"/>
              </a:lnSpc>
              <a:spcBef>
                <a:spcPct val="20000"/>
              </a:spcBef>
              <a:buFont typeface="Wingdings" panose="05000000000000000000" pitchFamily="2" charset="2"/>
              <a:buNone/>
              <a:defRPr/>
            </a:pPr>
            <a:r>
              <a:rPr lang="en-US" sz="2400" smtClean="0"/>
              <a:t>What is the difference between…</a:t>
            </a:r>
          </a:p>
        </p:txBody>
      </p:sp>
      <p:sp>
        <p:nvSpPr>
          <p:cNvPr id="143365" name="Rectangle 5"/>
          <p:cNvSpPr>
            <a:spLocks noChangeArrowheads="1"/>
          </p:cNvSpPr>
          <p:nvPr/>
        </p:nvSpPr>
        <p:spPr bwMode="auto">
          <a:xfrm>
            <a:off x="838200" y="2209800"/>
            <a:ext cx="35814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buClr>
                <a:schemeClr val="tx1"/>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buClr>
                <a:schemeClr val="accent2"/>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buClr>
                <a:schemeClr val="tx1"/>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9pPr>
          </a:lstStyle>
          <a:p>
            <a:pPr eaLnBrk="1" hangingPunct="1">
              <a:lnSpc>
                <a:spcPct val="80000"/>
              </a:lnSpc>
              <a:spcBef>
                <a:spcPct val="20000"/>
              </a:spcBef>
              <a:buFont typeface="Wingdings" panose="05000000000000000000" pitchFamily="2" charset="2"/>
              <a:buNone/>
              <a:defRPr/>
            </a:pPr>
            <a:r>
              <a:rPr lang="en-US" sz="2400" smtClean="0"/>
              <a:t>…an Astrophoto…</a:t>
            </a:r>
          </a:p>
        </p:txBody>
      </p:sp>
      <p:sp>
        <p:nvSpPr>
          <p:cNvPr id="143366" name="Rectangle 6"/>
          <p:cNvSpPr>
            <a:spLocks noChangeArrowheads="1"/>
          </p:cNvSpPr>
          <p:nvPr/>
        </p:nvSpPr>
        <p:spPr bwMode="auto">
          <a:xfrm>
            <a:off x="5181600" y="2209800"/>
            <a:ext cx="35814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buClr>
                <a:schemeClr val="tx1"/>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buClr>
                <a:schemeClr val="accent2"/>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buClr>
                <a:schemeClr val="tx1"/>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9pPr>
          </a:lstStyle>
          <a:p>
            <a:pPr eaLnBrk="1" hangingPunct="1">
              <a:lnSpc>
                <a:spcPct val="80000"/>
              </a:lnSpc>
              <a:spcBef>
                <a:spcPct val="20000"/>
              </a:spcBef>
              <a:buFont typeface="Wingdings" panose="05000000000000000000" pitchFamily="2" charset="2"/>
              <a:buNone/>
              <a:defRPr/>
            </a:pPr>
            <a:r>
              <a:rPr lang="en-US" sz="2400" smtClean="0"/>
              <a:t>…an earth landscape?</a:t>
            </a:r>
          </a:p>
        </p:txBody>
      </p:sp>
      <p:graphicFrame>
        <p:nvGraphicFramePr>
          <p:cNvPr id="143368" name="Object 8"/>
          <p:cNvGraphicFramePr>
            <a:graphicFrameLocks noGrp="1" noChangeAspect="1"/>
          </p:cNvGraphicFramePr>
          <p:nvPr>
            <p:ph sz="half" idx="4294967295"/>
          </p:nvPr>
        </p:nvGraphicFramePr>
        <p:xfrm>
          <a:off x="4724400" y="2667000"/>
          <a:ext cx="3467100" cy="3060700"/>
        </p:xfrm>
        <a:graphic>
          <a:graphicData uri="http://schemas.openxmlformats.org/presentationml/2006/ole">
            <mc:AlternateContent xmlns:mc="http://schemas.openxmlformats.org/markup-compatibility/2006">
              <mc:Choice xmlns:v="urn:schemas-microsoft-com:vml" Requires="v">
                <p:oleObj spid="_x0000_s37969" name="Image" r:id="rId7" imgW="3466667" imgH="3060317" progId="Photoshop.Image.9">
                  <p:embed/>
                </p:oleObj>
              </mc:Choice>
              <mc:Fallback>
                <p:oleObj name="Image" r:id="rId7" imgW="3466667" imgH="3060317" progId="Photoshop.Image.9">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2667000"/>
                        <a:ext cx="3467100"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059889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 calcmode="lin" valueType="num">
                                      <p:cBhvr additive="base">
                                        <p:cTn id="7" dur="500" fill="hold"/>
                                        <p:tgtEl>
                                          <p:spTgt spid="1433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3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5">
                                            <p:txEl>
                                              <p:pRg st="0" end="0"/>
                                            </p:txEl>
                                          </p:spTgt>
                                        </p:tgtEl>
                                        <p:attrNameLst>
                                          <p:attrName>style.visibility</p:attrName>
                                        </p:attrNameLst>
                                      </p:cBhvr>
                                      <p:to>
                                        <p:strVal val="visible"/>
                                      </p:to>
                                    </p:set>
                                    <p:anim calcmode="lin" valueType="num">
                                      <p:cBhvr additive="base">
                                        <p:cTn id="13" dur="500" fill="hold"/>
                                        <p:tgtEl>
                                          <p:spTgt spid="14336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3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43367"/>
                                        </p:tgtEl>
                                        <p:attrNameLst>
                                          <p:attrName>style.visibility</p:attrName>
                                        </p:attrNameLst>
                                      </p:cBhvr>
                                      <p:to>
                                        <p:strVal val="visible"/>
                                      </p:to>
                                    </p:set>
                                    <p:anim calcmode="lin" valueType="num">
                                      <p:cBhvr additive="base">
                                        <p:cTn id="19" dur="500" fill="hold"/>
                                        <p:tgtEl>
                                          <p:spTgt spid="143367"/>
                                        </p:tgtEl>
                                        <p:attrNameLst>
                                          <p:attrName>ppt_x</p:attrName>
                                        </p:attrNameLst>
                                      </p:cBhvr>
                                      <p:tavLst>
                                        <p:tav tm="0">
                                          <p:val>
                                            <p:strVal val="0-#ppt_w/2"/>
                                          </p:val>
                                        </p:tav>
                                        <p:tav tm="100000">
                                          <p:val>
                                            <p:strVal val="#ppt_x"/>
                                          </p:val>
                                        </p:tav>
                                      </p:tavLst>
                                    </p:anim>
                                    <p:anim calcmode="lin" valueType="num">
                                      <p:cBhvr additive="base">
                                        <p:cTn id="20" dur="500" fill="hold"/>
                                        <p:tgtEl>
                                          <p:spTgt spid="14336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366">
                                            <p:txEl>
                                              <p:pRg st="0" end="0"/>
                                            </p:txEl>
                                          </p:spTgt>
                                        </p:tgtEl>
                                        <p:attrNameLst>
                                          <p:attrName>style.visibility</p:attrName>
                                        </p:attrNameLst>
                                      </p:cBhvr>
                                      <p:to>
                                        <p:strVal val="visible"/>
                                      </p:to>
                                    </p:set>
                                    <p:anim calcmode="lin" valueType="num">
                                      <p:cBhvr additive="base">
                                        <p:cTn id="25" dur="500" fill="hold"/>
                                        <p:tgtEl>
                                          <p:spTgt spid="143366">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3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3370"/>
                                        </p:tgtEl>
                                        <p:attrNameLst>
                                          <p:attrName>style.visibility</p:attrName>
                                        </p:attrNameLst>
                                      </p:cBhvr>
                                      <p:to>
                                        <p:strVal val="visible"/>
                                      </p:to>
                                    </p:set>
                                    <p:anim calcmode="lin" valueType="num">
                                      <p:cBhvr additive="base">
                                        <p:cTn id="31" dur="500" fill="hold"/>
                                        <p:tgtEl>
                                          <p:spTgt spid="143370"/>
                                        </p:tgtEl>
                                        <p:attrNameLst>
                                          <p:attrName>ppt_x</p:attrName>
                                        </p:attrNameLst>
                                      </p:cBhvr>
                                      <p:tavLst>
                                        <p:tav tm="0">
                                          <p:val>
                                            <p:strVal val="#ppt_x"/>
                                          </p:val>
                                        </p:tav>
                                        <p:tav tm="100000">
                                          <p:val>
                                            <p:strVal val="#ppt_x"/>
                                          </p:val>
                                        </p:tav>
                                      </p:tavLst>
                                    </p:anim>
                                    <p:anim calcmode="lin" valueType="num">
                                      <p:cBhvr additive="base">
                                        <p:cTn id="32" dur="500" fill="hold"/>
                                        <p:tgtEl>
                                          <p:spTgt spid="14337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43364"/>
                                        </p:tgtEl>
                                        <p:attrNameLst>
                                          <p:attrName>style.visibility</p:attrName>
                                        </p:attrNameLst>
                                      </p:cBhvr>
                                      <p:to>
                                        <p:strVal val="visible"/>
                                      </p:to>
                                    </p:set>
                                    <p:anim calcmode="lin" valueType="num">
                                      <p:cBhvr additive="base">
                                        <p:cTn id="37" dur="500" fill="hold"/>
                                        <p:tgtEl>
                                          <p:spTgt spid="143364"/>
                                        </p:tgtEl>
                                        <p:attrNameLst>
                                          <p:attrName>ppt_x</p:attrName>
                                        </p:attrNameLst>
                                      </p:cBhvr>
                                      <p:tavLst>
                                        <p:tav tm="0">
                                          <p:val>
                                            <p:strVal val="#ppt_x"/>
                                          </p:val>
                                        </p:tav>
                                        <p:tav tm="100000">
                                          <p:val>
                                            <p:strVal val="#ppt_x"/>
                                          </p:val>
                                        </p:tav>
                                      </p:tavLst>
                                    </p:anim>
                                    <p:anim calcmode="lin" valueType="num">
                                      <p:cBhvr additive="base">
                                        <p:cTn id="38" dur="500" fill="hold"/>
                                        <p:tgtEl>
                                          <p:spTgt spid="14336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3368"/>
                                        </p:tgtEl>
                                        <p:attrNameLst>
                                          <p:attrName>style.visibility</p:attrName>
                                        </p:attrNameLst>
                                      </p:cBhvr>
                                      <p:to>
                                        <p:strVal val="visible"/>
                                      </p:to>
                                    </p:set>
                                    <p:anim calcmode="lin" valueType="num">
                                      <p:cBhvr additive="base">
                                        <p:cTn id="43" dur="500" fill="hold"/>
                                        <p:tgtEl>
                                          <p:spTgt spid="143368"/>
                                        </p:tgtEl>
                                        <p:attrNameLst>
                                          <p:attrName>ppt_x</p:attrName>
                                        </p:attrNameLst>
                                      </p:cBhvr>
                                      <p:tavLst>
                                        <p:tav tm="0">
                                          <p:val>
                                            <p:strVal val="#ppt_x"/>
                                          </p:val>
                                        </p:tav>
                                        <p:tav tm="100000">
                                          <p:val>
                                            <p:strVal val="#ppt_x"/>
                                          </p:val>
                                        </p:tav>
                                      </p:tavLst>
                                    </p:anim>
                                    <p:anim calcmode="lin" valueType="num">
                                      <p:cBhvr additive="base">
                                        <p:cTn id="44" dur="500" fill="hold"/>
                                        <p:tgtEl>
                                          <p:spTgt spid="1433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autoUpdateAnimBg="0"/>
      <p:bldP spid="143365" grpId="0" build="p" autoUpdateAnimBg="0"/>
      <p:bldP spid="143366"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0"/>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0C8040BF-A3A3-4CCF-A7C0-463AB5CC04ED}" type="slidenum">
              <a:rPr lang="en-US" altLang="en-US" sz="1400" smtClean="0">
                <a:latin typeface="Times New Roman" panose="02020603050405020304" pitchFamily="18" charset="0"/>
              </a:rPr>
              <a:pPr>
                <a:spcBef>
                  <a:spcPct val="50000"/>
                </a:spcBef>
                <a:buClrTx/>
                <a:buSzTx/>
                <a:buFontTx/>
                <a:buNone/>
              </a:pPr>
              <a:t>31</a:t>
            </a:fld>
            <a:endParaRPr lang="en-US" altLang="en-US" sz="1400">
              <a:latin typeface="Times New Roman" panose="02020603050405020304" pitchFamily="18" charset="0"/>
            </a:endParaRPr>
          </a:p>
        </p:txBody>
      </p:sp>
      <p:sp>
        <p:nvSpPr>
          <p:cNvPr id="225283" name="Rectangle 3"/>
          <p:cNvSpPr>
            <a:spLocks noGrp="1" noChangeArrowheads="1"/>
          </p:cNvSpPr>
          <p:nvPr>
            <p:ph type="title"/>
          </p:nvPr>
        </p:nvSpPr>
        <p:spPr>
          <a:xfrm>
            <a:off x="228600" y="228600"/>
            <a:ext cx="7772400" cy="1143000"/>
          </a:xfrm>
        </p:spPr>
        <p:txBody>
          <a:bodyPr/>
          <a:lstStyle/>
          <a:p>
            <a:pPr eaLnBrk="1" hangingPunct="1">
              <a:defRPr/>
            </a:pPr>
            <a:r>
              <a:rPr lang="en-US"/>
              <a:t>Common Histogram Faults…</a:t>
            </a:r>
          </a:p>
        </p:txBody>
      </p:sp>
      <p:graphicFrame>
        <p:nvGraphicFramePr>
          <p:cNvPr id="225285" name="Object 5"/>
          <p:cNvGraphicFramePr>
            <a:graphicFrameLocks noGrp="1" noChangeAspect="1"/>
          </p:cNvGraphicFramePr>
          <p:nvPr>
            <p:ph sz="quarter" idx="2"/>
            <p:extLst>
              <p:ext uri="{D42A27DB-BD31-4B8C-83A1-F6EECF244321}">
                <p14:modId xmlns:p14="http://schemas.microsoft.com/office/powerpoint/2010/main" val="2038054717"/>
              </p:ext>
            </p:extLst>
          </p:nvPr>
        </p:nvGraphicFramePr>
        <p:xfrm>
          <a:off x="196755" y="1587500"/>
          <a:ext cx="2819400" cy="2478088"/>
        </p:xfrm>
        <a:graphic>
          <a:graphicData uri="http://schemas.openxmlformats.org/presentationml/2006/ole">
            <mc:AlternateContent xmlns:mc="http://schemas.openxmlformats.org/markup-compatibility/2006">
              <mc:Choice xmlns:v="urn:schemas-microsoft-com:vml" Requires="v">
                <p:oleObj spid="_x0000_s36204" name="Image" r:id="rId4" imgW="3466667" imgH="3047619" progId="Photoshop.Image.9">
                  <p:embed/>
                </p:oleObj>
              </mc:Choice>
              <mc:Fallback>
                <p:oleObj name="Image" r:id="rId4" imgW="3466667" imgH="3047619" progId="Photoshop.Image.9">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755" y="1587500"/>
                        <a:ext cx="2819400" cy="247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288" name="Object 8"/>
          <p:cNvGraphicFramePr>
            <a:graphicFrameLocks noGrp="1" noChangeAspect="1"/>
          </p:cNvGraphicFramePr>
          <p:nvPr>
            <p:ph sz="quarter" idx="3"/>
            <p:extLst>
              <p:ext uri="{D42A27DB-BD31-4B8C-83A1-F6EECF244321}">
                <p14:modId xmlns:p14="http://schemas.microsoft.com/office/powerpoint/2010/main" val="4040209589"/>
              </p:ext>
            </p:extLst>
          </p:nvPr>
        </p:nvGraphicFramePr>
        <p:xfrm>
          <a:off x="3085531" y="1587500"/>
          <a:ext cx="2895600" cy="2527300"/>
        </p:xfrm>
        <a:graphic>
          <a:graphicData uri="http://schemas.openxmlformats.org/presentationml/2006/ole">
            <mc:AlternateContent xmlns:mc="http://schemas.openxmlformats.org/markup-compatibility/2006">
              <mc:Choice xmlns:v="urn:schemas-microsoft-com:vml" Requires="v">
                <p:oleObj spid="_x0000_s36205" name="Image" r:id="rId6" imgW="3492063" imgH="3047619" progId="Photoshop.Image.9">
                  <p:embed/>
                </p:oleObj>
              </mc:Choice>
              <mc:Fallback>
                <p:oleObj name="Image" r:id="rId6" imgW="3492063" imgH="3047619" progId="Photoshop.Image.9">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5531" y="1587500"/>
                        <a:ext cx="2895600" cy="252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294" name="Object 14"/>
          <p:cNvGraphicFramePr>
            <a:graphicFrameLocks noChangeAspect="1"/>
          </p:cNvGraphicFramePr>
          <p:nvPr>
            <p:extLst>
              <p:ext uri="{D42A27DB-BD31-4B8C-83A1-F6EECF244321}">
                <p14:modId xmlns:p14="http://schemas.microsoft.com/office/powerpoint/2010/main" val="3410047937"/>
              </p:ext>
            </p:extLst>
          </p:nvPr>
        </p:nvGraphicFramePr>
        <p:xfrm>
          <a:off x="6096000" y="1587500"/>
          <a:ext cx="2819400" cy="2487613"/>
        </p:xfrm>
        <a:graphic>
          <a:graphicData uri="http://schemas.openxmlformats.org/presentationml/2006/ole">
            <mc:AlternateContent xmlns:mc="http://schemas.openxmlformats.org/markup-compatibility/2006">
              <mc:Choice xmlns:v="urn:schemas-microsoft-com:vml" Requires="v">
                <p:oleObj spid="_x0000_s36206" name="Image" r:id="rId8" imgW="3453968" imgH="3047619" progId="Photoshop.Image.9">
                  <p:embed/>
                </p:oleObj>
              </mc:Choice>
              <mc:Fallback>
                <p:oleObj name="Image" r:id="rId8" imgW="3453968" imgH="3047619" progId="Photoshop.Image.9">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1587500"/>
                        <a:ext cx="2819400" cy="248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295" name="Rectangle 15"/>
          <p:cNvSpPr>
            <a:spLocks noChangeArrowheads="1"/>
          </p:cNvSpPr>
          <p:nvPr/>
        </p:nvSpPr>
        <p:spPr bwMode="auto">
          <a:xfrm>
            <a:off x="252484" y="4419600"/>
            <a:ext cx="28956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buClr>
                <a:schemeClr val="accent1"/>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buClr>
                <a:schemeClr val="tx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buClr>
                <a:schemeClr val="accent1"/>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9pPr>
          </a:lstStyle>
          <a:p>
            <a:pPr eaLnBrk="1" hangingPunct="1">
              <a:lnSpc>
                <a:spcPct val="80000"/>
              </a:lnSpc>
              <a:spcBef>
                <a:spcPct val="20000"/>
              </a:spcBef>
              <a:buFont typeface="Wingdings" panose="05000000000000000000" pitchFamily="2" charset="2"/>
              <a:buNone/>
              <a:defRPr/>
            </a:pPr>
            <a:r>
              <a:rPr lang="en-US" sz="2400" dirty="0"/>
              <a:t>Clipped </a:t>
            </a:r>
            <a:r>
              <a:rPr lang="en-US" sz="2400" dirty="0" err="1"/>
              <a:t>Blackpoint</a:t>
            </a:r>
            <a:endParaRPr lang="en-US" sz="2400" dirty="0"/>
          </a:p>
          <a:p>
            <a:pPr lvl="1" eaLnBrk="1" hangingPunct="1">
              <a:lnSpc>
                <a:spcPct val="80000"/>
              </a:lnSpc>
              <a:spcBef>
                <a:spcPct val="20000"/>
              </a:spcBef>
              <a:defRPr/>
            </a:pPr>
            <a:r>
              <a:rPr lang="en-US" sz="1600" dirty="0"/>
              <a:t>Loss of data in the shadows</a:t>
            </a:r>
          </a:p>
          <a:p>
            <a:pPr lvl="1" eaLnBrk="1" hangingPunct="1">
              <a:lnSpc>
                <a:spcPct val="80000"/>
              </a:lnSpc>
              <a:spcBef>
                <a:spcPct val="20000"/>
              </a:spcBef>
              <a:defRPr/>
            </a:pPr>
            <a:r>
              <a:rPr lang="en-US" sz="1600" dirty="0"/>
              <a:t>You just made the background too dark, losing important data</a:t>
            </a:r>
            <a:r>
              <a:rPr lang="en-US" sz="1600" dirty="0" smtClean="0"/>
              <a:t>.</a:t>
            </a:r>
          </a:p>
          <a:p>
            <a:pPr lvl="1" eaLnBrk="1" hangingPunct="1">
              <a:lnSpc>
                <a:spcPct val="80000"/>
              </a:lnSpc>
              <a:spcBef>
                <a:spcPct val="20000"/>
              </a:spcBef>
              <a:defRPr/>
            </a:pPr>
            <a:r>
              <a:rPr lang="en-US" sz="1600" dirty="0" smtClean="0"/>
              <a:t>For CMOS, set a proper off-set.</a:t>
            </a:r>
            <a:endParaRPr lang="en-US" sz="1600" dirty="0"/>
          </a:p>
        </p:txBody>
      </p:sp>
      <p:sp>
        <p:nvSpPr>
          <p:cNvPr id="225296" name="Rectangle 16"/>
          <p:cNvSpPr>
            <a:spLocks noChangeArrowheads="1"/>
          </p:cNvSpPr>
          <p:nvPr/>
        </p:nvSpPr>
        <p:spPr bwMode="auto">
          <a:xfrm>
            <a:off x="3016155" y="4462818"/>
            <a:ext cx="2895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buClr>
                <a:schemeClr val="accent1"/>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buClr>
                <a:schemeClr val="tx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buClr>
                <a:schemeClr val="accent1"/>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9pPr>
          </a:lstStyle>
          <a:p>
            <a:pPr algn="ctr" eaLnBrk="1" hangingPunct="1">
              <a:lnSpc>
                <a:spcPct val="80000"/>
              </a:lnSpc>
              <a:spcBef>
                <a:spcPct val="20000"/>
              </a:spcBef>
              <a:buFont typeface="Wingdings" panose="05000000000000000000" pitchFamily="2" charset="2"/>
              <a:buNone/>
              <a:defRPr/>
            </a:pPr>
            <a:r>
              <a:rPr lang="en-US" sz="2400" dirty="0"/>
              <a:t>Clipped </a:t>
            </a:r>
            <a:r>
              <a:rPr lang="en-US" sz="2400" dirty="0" err="1"/>
              <a:t>Whitepoint</a:t>
            </a:r>
            <a:endParaRPr lang="en-US" sz="2400" dirty="0"/>
          </a:p>
          <a:p>
            <a:pPr lvl="1" eaLnBrk="1" hangingPunct="1">
              <a:lnSpc>
                <a:spcPct val="80000"/>
              </a:lnSpc>
              <a:spcBef>
                <a:spcPct val="20000"/>
              </a:spcBef>
              <a:defRPr/>
            </a:pPr>
            <a:r>
              <a:rPr lang="en-US" sz="1600" dirty="0"/>
              <a:t>Oversaturation of highlights</a:t>
            </a:r>
          </a:p>
          <a:p>
            <a:pPr lvl="1" eaLnBrk="1" hangingPunct="1">
              <a:lnSpc>
                <a:spcPct val="80000"/>
              </a:lnSpc>
              <a:spcBef>
                <a:spcPct val="20000"/>
              </a:spcBef>
              <a:defRPr/>
            </a:pPr>
            <a:r>
              <a:rPr lang="en-US" sz="1600" dirty="0"/>
              <a:t>You just bloated stars and loss their color including color in brighter regions</a:t>
            </a:r>
            <a:r>
              <a:rPr lang="en-US" sz="1600" dirty="0" smtClean="0"/>
              <a:t>.</a:t>
            </a:r>
          </a:p>
          <a:p>
            <a:pPr lvl="1" eaLnBrk="1" hangingPunct="1">
              <a:lnSpc>
                <a:spcPct val="80000"/>
              </a:lnSpc>
              <a:spcBef>
                <a:spcPct val="20000"/>
              </a:spcBef>
              <a:defRPr/>
            </a:pPr>
            <a:r>
              <a:rPr lang="en-US" sz="1600" dirty="0" smtClean="0"/>
              <a:t>Shorten exposure times or lessen gain.</a:t>
            </a:r>
            <a:endParaRPr lang="en-US" sz="1600" dirty="0"/>
          </a:p>
        </p:txBody>
      </p:sp>
      <p:sp>
        <p:nvSpPr>
          <p:cNvPr id="225297" name="Rectangle 17"/>
          <p:cNvSpPr>
            <a:spLocks noChangeArrowheads="1"/>
          </p:cNvSpPr>
          <p:nvPr/>
        </p:nvSpPr>
        <p:spPr bwMode="auto">
          <a:xfrm>
            <a:off x="5981131" y="4419600"/>
            <a:ext cx="28956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buClr>
                <a:schemeClr val="accent1"/>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buClr>
                <a:schemeClr val="tx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buClr>
                <a:schemeClr val="accent1"/>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9pPr>
          </a:lstStyle>
          <a:p>
            <a:pPr eaLnBrk="1" hangingPunct="1">
              <a:lnSpc>
                <a:spcPct val="80000"/>
              </a:lnSpc>
              <a:spcBef>
                <a:spcPct val="20000"/>
              </a:spcBef>
              <a:buFont typeface="Wingdings" panose="05000000000000000000" pitchFamily="2" charset="2"/>
              <a:buNone/>
              <a:defRPr/>
            </a:pPr>
            <a:r>
              <a:rPr lang="en-US" sz="2400" dirty="0"/>
              <a:t>Combing</a:t>
            </a:r>
          </a:p>
          <a:p>
            <a:pPr lvl="1" eaLnBrk="1" hangingPunct="1">
              <a:lnSpc>
                <a:spcPct val="80000"/>
              </a:lnSpc>
              <a:spcBef>
                <a:spcPct val="20000"/>
              </a:spcBef>
              <a:defRPr/>
            </a:pPr>
            <a:r>
              <a:rPr lang="en-US" sz="1600" dirty="0"/>
              <a:t>Missing data; insufficient dynamic </a:t>
            </a:r>
            <a:r>
              <a:rPr lang="en-US" sz="1600" dirty="0" smtClean="0"/>
              <a:t>range.  </a:t>
            </a:r>
          </a:p>
          <a:p>
            <a:pPr lvl="1" eaLnBrk="1" hangingPunct="1">
              <a:lnSpc>
                <a:spcPct val="80000"/>
              </a:lnSpc>
              <a:spcBef>
                <a:spcPct val="20000"/>
              </a:spcBef>
              <a:defRPr/>
            </a:pPr>
            <a:r>
              <a:rPr lang="en-US" sz="1600" dirty="0" smtClean="0"/>
              <a:t>You </a:t>
            </a:r>
            <a:r>
              <a:rPr lang="en-US" sz="1600" dirty="0"/>
              <a:t>need more  exposure </a:t>
            </a:r>
            <a:r>
              <a:rPr lang="en-US" sz="1600" dirty="0" smtClean="0"/>
              <a:t>time to gain SNR for such stretches.</a:t>
            </a:r>
          </a:p>
          <a:p>
            <a:pPr lvl="1" eaLnBrk="1" hangingPunct="1">
              <a:lnSpc>
                <a:spcPct val="80000"/>
              </a:lnSpc>
              <a:spcBef>
                <a:spcPct val="20000"/>
              </a:spcBef>
              <a:defRPr/>
            </a:pPr>
            <a:r>
              <a:rPr lang="en-US" sz="1600" dirty="0" smtClean="0"/>
              <a:t>Poor DR in the sub-exposure; average more subs.  </a:t>
            </a:r>
            <a:endParaRPr lang="en-US" sz="1600" dirty="0"/>
          </a:p>
          <a:p>
            <a:pPr lvl="1" eaLnBrk="1" hangingPunct="1">
              <a:lnSpc>
                <a:spcPct val="80000"/>
              </a:lnSpc>
              <a:spcBef>
                <a:spcPct val="20000"/>
              </a:spcBef>
              <a:defRPr/>
            </a:pPr>
            <a:endParaRPr lang="en-US" sz="16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5285"/>
                                        </p:tgtEl>
                                        <p:attrNameLst>
                                          <p:attrName>style.visibility</p:attrName>
                                        </p:attrNameLst>
                                      </p:cBhvr>
                                      <p:to>
                                        <p:strVal val="visible"/>
                                      </p:to>
                                    </p:set>
                                    <p:anim calcmode="lin" valueType="num">
                                      <p:cBhvr additive="base">
                                        <p:cTn id="7" dur="500" fill="hold"/>
                                        <p:tgtEl>
                                          <p:spTgt spid="225285"/>
                                        </p:tgtEl>
                                        <p:attrNameLst>
                                          <p:attrName>ppt_x</p:attrName>
                                        </p:attrNameLst>
                                      </p:cBhvr>
                                      <p:tavLst>
                                        <p:tav tm="0">
                                          <p:val>
                                            <p:strVal val="#ppt_x"/>
                                          </p:val>
                                        </p:tav>
                                        <p:tav tm="100000">
                                          <p:val>
                                            <p:strVal val="#ppt_x"/>
                                          </p:val>
                                        </p:tav>
                                      </p:tavLst>
                                    </p:anim>
                                    <p:anim calcmode="lin" valueType="num">
                                      <p:cBhvr additive="base">
                                        <p:cTn id="8" dur="500" fill="hold"/>
                                        <p:tgtEl>
                                          <p:spTgt spid="22528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295">
                                            <p:txEl>
                                              <p:pRg st="0" end="0"/>
                                            </p:txEl>
                                          </p:spTgt>
                                        </p:tgtEl>
                                        <p:attrNameLst>
                                          <p:attrName>style.visibility</p:attrName>
                                        </p:attrNameLst>
                                      </p:cBhvr>
                                      <p:to>
                                        <p:strVal val="visible"/>
                                      </p:to>
                                    </p:set>
                                    <p:anim calcmode="lin" valueType="num">
                                      <p:cBhvr additive="base">
                                        <p:cTn id="13" dur="500" fill="hold"/>
                                        <p:tgtEl>
                                          <p:spTgt spid="22529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295">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25295">
                                            <p:txEl>
                                              <p:pRg st="1" end="1"/>
                                            </p:txEl>
                                          </p:spTgt>
                                        </p:tgtEl>
                                        <p:attrNameLst>
                                          <p:attrName>style.visibility</p:attrName>
                                        </p:attrNameLst>
                                      </p:cBhvr>
                                      <p:to>
                                        <p:strVal val="visible"/>
                                      </p:to>
                                    </p:set>
                                    <p:anim calcmode="lin" valueType="num">
                                      <p:cBhvr additive="base">
                                        <p:cTn id="17" dur="500" fill="hold"/>
                                        <p:tgtEl>
                                          <p:spTgt spid="225295">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25295">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25295">
                                            <p:txEl>
                                              <p:pRg st="2" end="2"/>
                                            </p:txEl>
                                          </p:spTgt>
                                        </p:tgtEl>
                                        <p:attrNameLst>
                                          <p:attrName>style.visibility</p:attrName>
                                        </p:attrNameLst>
                                      </p:cBhvr>
                                      <p:to>
                                        <p:strVal val="visible"/>
                                      </p:to>
                                    </p:set>
                                    <p:anim calcmode="lin" valueType="num">
                                      <p:cBhvr additive="base">
                                        <p:cTn id="21" dur="500" fill="hold"/>
                                        <p:tgtEl>
                                          <p:spTgt spid="225295">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25295">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25295">
                                            <p:txEl>
                                              <p:pRg st="3" end="3"/>
                                            </p:txEl>
                                          </p:spTgt>
                                        </p:tgtEl>
                                        <p:attrNameLst>
                                          <p:attrName>style.visibility</p:attrName>
                                        </p:attrNameLst>
                                      </p:cBhvr>
                                      <p:to>
                                        <p:strVal val="visible"/>
                                      </p:to>
                                    </p:set>
                                    <p:anim calcmode="lin" valueType="num">
                                      <p:cBhvr additive="base">
                                        <p:cTn id="25" dur="500" fill="hold"/>
                                        <p:tgtEl>
                                          <p:spTgt spid="2252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2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25288"/>
                                        </p:tgtEl>
                                        <p:attrNameLst>
                                          <p:attrName>style.visibility</p:attrName>
                                        </p:attrNameLst>
                                      </p:cBhvr>
                                      <p:to>
                                        <p:strVal val="visible"/>
                                      </p:to>
                                    </p:set>
                                    <p:anim calcmode="lin" valueType="num">
                                      <p:cBhvr additive="base">
                                        <p:cTn id="31" dur="500" fill="hold"/>
                                        <p:tgtEl>
                                          <p:spTgt spid="225288"/>
                                        </p:tgtEl>
                                        <p:attrNameLst>
                                          <p:attrName>ppt_x</p:attrName>
                                        </p:attrNameLst>
                                      </p:cBhvr>
                                      <p:tavLst>
                                        <p:tav tm="0">
                                          <p:val>
                                            <p:strVal val="#ppt_x"/>
                                          </p:val>
                                        </p:tav>
                                        <p:tav tm="100000">
                                          <p:val>
                                            <p:strVal val="#ppt_x"/>
                                          </p:val>
                                        </p:tav>
                                      </p:tavLst>
                                    </p:anim>
                                    <p:anim calcmode="lin" valueType="num">
                                      <p:cBhvr additive="base">
                                        <p:cTn id="32" dur="500" fill="hold"/>
                                        <p:tgtEl>
                                          <p:spTgt spid="22528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25296">
                                            <p:txEl>
                                              <p:pRg st="0" end="0"/>
                                            </p:txEl>
                                          </p:spTgt>
                                        </p:tgtEl>
                                        <p:attrNameLst>
                                          <p:attrName>style.visibility</p:attrName>
                                        </p:attrNameLst>
                                      </p:cBhvr>
                                      <p:to>
                                        <p:strVal val="visible"/>
                                      </p:to>
                                    </p:set>
                                    <p:anim calcmode="lin" valueType="num">
                                      <p:cBhvr additive="base">
                                        <p:cTn id="37" dur="500" fill="hold"/>
                                        <p:tgtEl>
                                          <p:spTgt spid="225296">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296">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25296">
                                            <p:txEl>
                                              <p:pRg st="1" end="1"/>
                                            </p:txEl>
                                          </p:spTgt>
                                        </p:tgtEl>
                                        <p:attrNameLst>
                                          <p:attrName>style.visibility</p:attrName>
                                        </p:attrNameLst>
                                      </p:cBhvr>
                                      <p:to>
                                        <p:strVal val="visible"/>
                                      </p:to>
                                    </p:set>
                                    <p:anim calcmode="lin" valueType="num">
                                      <p:cBhvr additive="base">
                                        <p:cTn id="41" dur="500" fill="hold"/>
                                        <p:tgtEl>
                                          <p:spTgt spid="225296">
                                            <p:txEl>
                                              <p:pRg st="1" end="1"/>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25296">
                                            <p:txEl>
                                              <p:pRg st="1" end="1"/>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25296">
                                            <p:txEl>
                                              <p:pRg st="2" end="2"/>
                                            </p:txEl>
                                          </p:spTgt>
                                        </p:tgtEl>
                                        <p:attrNameLst>
                                          <p:attrName>style.visibility</p:attrName>
                                        </p:attrNameLst>
                                      </p:cBhvr>
                                      <p:to>
                                        <p:strVal val="visible"/>
                                      </p:to>
                                    </p:set>
                                    <p:anim calcmode="lin" valueType="num">
                                      <p:cBhvr additive="base">
                                        <p:cTn id="45" dur="500" fill="hold"/>
                                        <p:tgtEl>
                                          <p:spTgt spid="225296">
                                            <p:txEl>
                                              <p:pRg st="2" end="2"/>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25296">
                                            <p:txEl>
                                              <p:pRg st="2" end="2"/>
                                            </p:tx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25296">
                                            <p:txEl>
                                              <p:pRg st="3" end="3"/>
                                            </p:txEl>
                                          </p:spTgt>
                                        </p:tgtEl>
                                        <p:attrNameLst>
                                          <p:attrName>style.visibility</p:attrName>
                                        </p:attrNameLst>
                                      </p:cBhvr>
                                      <p:to>
                                        <p:strVal val="visible"/>
                                      </p:to>
                                    </p:set>
                                    <p:anim calcmode="lin" valueType="num">
                                      <p:cBhvr additive="base">
                                        <p:cTn id="49" dur="500" fill="hold"/>
                                        <p:tgtEl>
                                          <p:spTgt spid="225296">
                                            <p:txEl>
                                              <p:pRg st="3" end="3"/>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29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25294"/>
                                        </p:tgtEl>
                                        <p:attrNameLst>
                                          <p:attrName>style.visibility</p:attrName>
                                        </p:attrNameLst>
                                      </p:cBhvr>
                                      <p:to>
                                        <p:strVal val="visible"/>
                                      </p:to>
                                    </p:set>
                                    <p:anim calcmode="lin" valueType="num">
                                      <p:cBhvr additive="base">
                                        <p:cTn id="55" dur="500" fill="hold"/>
                                        <p:tgtEl>
                                          <p:spTgt spid="225294"/>
                                        </p:tgtEl>
                                        <p:attrNameLst>
                                          <p:attrName>ppt_x</p:attrName>
                                        </p:attrNameLst>
                                      </p:cBhvr>
                                      <p:tavLst>
                                        <p:tav tm="0">
                                          <p:val>
                                            <p:strVal val="#ppt_x"/>
                                          </p:val>
                                        </p:tav>
                                        <p:tav tm="100000">
                                          <p:val>
                                            <p:strVal val="#ppt_x"/>
                                          </p:val>
                                        </p:tav>
                                      </p:tavLst>
                                    </p:anim>
                                    <p:anim calcmode="lin" valueType="num">
                                      <p:cBhvr additive="base">
                                        <p:cTn id="56" dur="500" fill="hold"/>
                                        <p:tgtEl>
                                          <p:spTgt spid="225294"/>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25297">
                                            <p:txEl>
                                              <p:pRg st="0" end="0"/>
                                            </p:txEl>
                                          </p:spTgt>
                                        </p:tgtEl>
                                        <p:attrNameLst>
                                          <p:attrName>style.visibility</p:attrName>
                                        </p:attrNameLst>
                                      </p:cBhvr>
                                      <p:to>
                                        <p:strVal val="visible"/>
                                      </p:to>
                                    </p:set>
                                    <p:anim calcmode="lin" valueType="num">
                                      <p:cBhvr additive="base">
                                        <p:cTn id="61" dur="500" fill="hold"/>
                                        <p:tgtEl>
                                          <p:spTgt spid="225297">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297">
                                            <p:txEl>
                                              <p:pRg st="0" end="0"/>
                                            </p:txEl>
                                          </p:spTgt>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225297">
                                            <p:txEl>
                                              <p:pRg st="1" end="1"/>
                                            </p:txEl>
                                          </p:spTgt>
                                        </p:tgtEl>
                                        <p:attrNameLst>
                                          <p:attrName>style.visibility</p:attrName>
                                        </p:attrNameLst>
                                      </p:cBhvr>
                                      <p:to>
                                        <p:strVal val="visible"/>
                                      </p:to>
                                    </p:set>
                                    <p:anim calcmode="lin" valueType="num">
                                      <p:cBhvr additive="base">
                                        <p:cTn id="65" dur="500" fill="hold"/>
                                        <p:tgtEl>
                                          <p:spTgt spid="225297">
                                            <p:txEl>
                                              <p:pRg st="1" end="1"/>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225297">
                                            <p:txEl>
                                              <p:pRg st="1" end="1"/>
                                            </p:txEl>
                                          </p:spTgt>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225297">
                                            <p:txEl>
                                              <p:pRg st="2" end="2"/>
                                            </p:txEl>
                                          </p:spTgt>
                                        </p:tgtEl>
                                        <p:attrNameLst>
                                          <p:attrName>style.visibility</p:attrName>
                                        </p:attrNameLst>
                                      </p:cBhvr>
                                      <p:to>
                                        <p:strVal val="visible"/>
                                      </p:to>
                                    </p:set>
                                    <p:anim calcmode="lin" valueType="num">
                                      <p:cBhvr additive="base">
                                        <p:cTn id="69" dur="500" fill="hold"/>
                                        <p:tgtEl>
                                          <p:spTgt spid="225297">
                                            <p:txEl>
                                              <p:pRg st="2" end="2"/>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225297">
                                            <p:txEl>
                                              <p:pRg st="2" end="2"/>
                                            </p:txEl>
                                          </p:spTgt>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225297">
                                            <p:txEl>
                                              <p:pRg st="3" end="3"/>
                                            </p:txEl>
                                          </p:spTgt>
                                        </p:tgtEl>
                                        <p:attrNameLst>
                                          <p:attrName>style.visibility</p:attrName>
                                        </p:attrNameLst>
                                      </p:cBhvr>
                                      <p:to>
                                        <p:strVal val="visible"/>
                                      </p:to>
                                    </p:set>
                                    <p:anim calcmode="lin" valueType="num">
                                      <p:cBhvr additive="base">
                                        <p:cTn id="73" dur="500" fill="hold"/>
                                        <p:tgtEl>
                                          <p:spTgt spid="225297">
                                            <p:txEl>
                                              <p:pRg st="3" end="3"/>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22529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5" grpId="0" build="p" autoUpdateAnimBg="0"/>
      <p:bldP spid="225296" grpId="0" build="p" autoUpdateAnimBg="0"/>
      <p:bldP spid="225297"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0"/>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D66E30D0-5A2E-47FD-B977-CA572307039B}" type="slidenum">
              <a:rPr lang="en-US" altLang="en-US" sz="1400" smtClean="0">
                <a:latin typeface="Times New Roman" panose="02020603050405020304" pitchFamily="18" charset="0"/>
              </a:rPr>
              <a:pPr>
                <a:spcBef>
                  <a:spcPct val="50000"/>
                </a:spcBef>
                <a:buClrTx/>
                <a:buSzTx/>
                <a:buFontTx/>
                <a:buNone/>
              </a:pPr>
              <a:t>32</a:t>
            </a:fld>
            <a:endParaRPr lang="en-US" altLang="en-US" sz="1400">
              <a:latin typeface="Times New Roman" panose="02020603050405020304" pitchFamily="18" charset="0"/>
            </a:endParaRPr>
          </a:p>
        </p:txBody>
      </p:sp>
      <p:pic>
        <p:nvPicPr>
          <p:cNvPr id="409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55725"/>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5"/>
          <p:cNvSpPr txBox="1">
            <a:spLocks noChangeArrowheads="1"/>
          </p:cNvSpPr>
          <p:nvPr/>
        </p:nvSpPr>
        <p:spPr bwMode="auto">
          <a:xfrm>
            <a:off x="533400" y="533400"/>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2800"/>
              <a:t>Stretch in PixInsight…</a:t>
            </a:r>
          </a:p>
        </p:txBody>
      </p: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914" name="Slide Number Placeholder 3"/>
          <p:cNvSpPr>
            <a:spLocks noGrp="1"/>
          </p:cNvSpPr>
          <p:nvPr>
            <p:ph type="sldNum" sz="quarter" idx="10"/>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974F960D-59DB-46A2-AC6D-F3A83B692894}" type="slidenum">
              <a:rPr lang="en-US" altLang="en-US" sz="1400" smtClean="0">
                <a:latin typeface="Times New Roman" panose="02020603050405020304" pitchFamily="18" charset="0"/>
              </a:rPr>
              <a:pPr>
                <a:spcBef>
                  <a:spcPct val="50000"/>
                </a:spcBef>
                <a:buClrTx/>
                <a:buSzTx/>
                <a:buFontTx/>
                <a:buNone/>
              </a:pPr>
              <a:t>33</a:t>
            </a:fld>
            <a:endParaRPr lang="en-US" altLang="en-US" sz="1400">
              <a:latin typeface="Times New Roman" panose="02020603050405020304" pitchFamily="18" charset="0"/>
            </a:endParaRPr>
          </a:p>
        </p:txBody>
      </p:sp>
      <p:sp>
        <p:nvSpPr>
          <p:cNvPr id="118786" name="Rectangle 2"/>
          <p:cNvSpPr>
            <a:spLocks noGrp="1" noChangeArrowheads="1"/>
          </p:cNvSpPr>
          <p:nvPr>
            <p:ph type="title"/>
          </p:nvPr>
        </p:nvSpPr>
        <p:spPr>
          <a:xfrm>
            <a:off x="4191000" y="1219200"/>
            <a:ext cx="2743200" cy="1828800"/>
          </a:xfrm>
        </p:spPr>
        <p:txBody>
          <a:bodyPr/>
          <a:lstStyle/>
          <a:p>
            <a:pPr algn="ctr" eaLnBrk="1" hangingPunct="1">
              <a:defRPr/>
            </a:pPr>
            <a:r>
              <a:rPr lang="en-US" sz="3200"/>
              <a:t>Making the Proper Curve</a:t>
            </a:r>
          </a:p>
        </p:txBody>
      </p:sp>
      <p:sp>
        <p:nvSpPr>
          <p:cNvPr id="118787" name="Rectangle 3"/>
          <p:cNvSpPr>
            <a:spLocks noGrp="1" noChangeArrowheads="1"/>
          </p:cNvSpPr>
          <p:nvPr>
            <p:ph type="body" idx="1"/>
          </p:nvPr>
        </p:nvSpPr>
        <p:spPr>
          <a:xfrm>
            <a:off x="3886200" y="3505200"/>
            <a:ext cx="2971800" cy="3048000"/>
          </a:xfrm>
        </p:spPr>
        <p:txBody>
          <a:bodyPr/>
          <a:lstStyle/>
          <a:p>
            <a:pPr eaLnBrk="1" hangingPunct="1">
              <a:lnSpc>
                <a:spcPct val="80000"/>
              </a:lnSpc>
              <a:buFont typeface="Wingdings" panose="05000000000000000000" pitchFamily="2" charset="2"/>
              <a:buNone/>
              <a:defRPr/>
            </a:pPr>
            <a:endParaRPr lang="en-US" sz="2000"/>
          </a:p>
          <a:p>
            <a:pPr eaLnBrk="1" hangingPunct="1">
              <a:lnSpc>
                <a:spcPct val="80000"/>
              </a:lnSpc>
              <a:defRPr/>
            </a:pPr>
            <a:r>
              <a:rPr lang="en-US" sz="2000"/>
              <a:t>The type of curve is called “logarithmic,” designed to boost shadow areas yet preserve the highlights.</a:t>
            </a:r>
          </a:p>
          <a:p>
            <a:pPr eaLnBrk="1" hangingPunct="1">
              <a:lnSpc>
                <a:spcPct val="80000"/>
              </a:lnSpc>
              <a:defRPr/>
            </a:pPr>
            <a:r>
              <a:rPr lang="en-US" sz="2000"/>
              <a:t>Work Curves and Levels in many iterations to do your own version of DDP.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 calcmode="lin" valueType="num">
                                      <p:cBhvr additive="base">
                                        <p:cTn id="7" dur="500" fill="hold"/>
                                        <p:tgtEl>
                                          <p:spTgt spid="118787">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87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8787">
                                            <p:txEl>
                                              <p:pRg st="2" end="2"/>
                                            </p:txEl>
                                          </p:spTgt>
                                        </p:tgtEl>
                                        <p:attrNameLst>
                                          <p:attrName>style.visibility</p:attrName>
                                        </p:attrNameLst>
                                      </p:cBhvr>
                                      <p:to>
                                        <p:strVal val="visible"/>
                                      </p:to>
                                    </p:set>
                                    <p:anim calcmode="lin" valueType="num">
                                      <p:cBhvr additive="base">
                                        <p:cTn id="13" dur="500" fill="hold"/>
                                        <p:tgtEl>
                                          <p:spTgt spid="11878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878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bldLvl="3"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938" name="Slide Number Placeholder 3"/>
          <p:cNvSpPr>
            <a:spLocks noGrp="1"/>
          </p:cNvSpPr>
          <p:nvPr>
            <p:ph type="sldNum" sz="quarter" idx="10"/>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FED48530-4CDF-476C-8471-8EAEFFE982EB}" type="slidenum">
              <a:rPr lang="en-US" altLang="en-US" sz="1400" smtClean="0">
                <a:latin typeface="Times New Roman" panose="02020603050405020304" pitchFamily="18" charset="0"/>
              </a:rPr>
              <a:pPr>
                <a:spcBef>
                  <a:spcPct val="50000"/>
                </a:spcBef>
                <a:buClrTx/>
                <a:buSzTx/>
                <a:buFontTx/>
                <a:buNone/>
              </a:pPr>
              <a:t>34</a:t>
            </a:fld>
            <a:endParaRPr lang="en-US" altLang="en-US" sz="1400">
              <a:latin typeface="Times New Roman" panose="02020603050405020304" pitchFamily="18" charset="0"/>
            </a:endParaRPr>
          </a:p>
        </p:txBody>
      </p:sp>
      <p:sp>
        <p:nvSpPr>
          <p:cNvPr id="135170" name="Rectangle 2"/>
          <p:cNvSpPr>
            <a:spLocks noGrp="1" noChangeArrowheads="1"/>
          </p:cNvSpPr>
          <p:nvPr>
            <p:ph type="title"/>
          </p:nvPr>
        </p:nvSpPr>
        <p:spPr>
          <a:xfrm>
            <a:off x="4191000" y="1219200"/>
            <a:ext cx="2743200" cy="1143000"/>
          </a:xfrm>
        </p:spPr>
        <p:txBody>
          <a:bodyPr/>
          <a:lstStyle/>
          <a:p>
            <a:pPr algn="ctr" eaLnBrk="1" hangingPunct="1">
              <a:defRPr/>
            </a:pPr>
            <a:r>
              <a:rPr lang="en-US" sz="3600"/>
              <a:t>The Bad Curve</a:t>
            </a:r>
          </a:p>
        </p:txBody>
      </p:sp>
      <p:sp>
        <p:nvSpPr>
          <p:cNvPr id="135171" name="Rectangle 3"/>
          <p:cNvSpPr>
            <a:spLocks noGrp="1" noChangeArrowheads="1"/>
          </p:cNvSpPr>
          <p:nvPr>
            <p:ph type="body" idx="1"/>
          </p:nvPr>
        </p:nvSpPr>
        <p:spPr>
          <a:xfrm>
            <a:off x="1371600" y="5257800"/>
            <a:ext cx="5867400" cy="1600200"/>
          </a:xfrm>
        </p:spPr>
        <p:txBody>
          <a:bodyPr/>
          <a:lstStyle/>
          <a:p>
            <a:pPr lvl="4" eaLnBrk="1" hangingPunct="1">
              <a:buFontTx/>
              <a:buChar char="-"/>
              <a:defRPr/>
            </a:pPr>
            <a:r>
              <a:rPr lang="en-US"/>
              <a:t>Oversaturation of stars</a:t>
            </a:r>
          </a:p>
          <a:p>
            <a:pPr lvl="4" eaLnBrk="1" hangingPunct="1">
              <a:buFontTx/>
              <a:buChar char="-"/>
              <a:defRPr/>
            </a:pPr>
            <a:r>
              <a:rPr lang="en-US"/>
              <a:t>Watch the star line on the histogram</a:t>
            </a:r>
          </a:p>
          <a:p>
            <a:pPr lvl="4" eaLnBrk="1" hangingPunct="1">
              <a:buFontTx/>
              <a:buChar char="-"/>
              <a:defRPr/>
            </a:pPr>
            <a:r>
              <a:rPr lang="en-US"/>
              <a:t>Too bright = No color!</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 calcmode="lin" valueType="num">
                                      <p:cBhvr additive="base">
                                        <p:cTn id="7" dur="500" fill="hold"/>
                                        <p:tgtEl>
                                          <p:spTgt spid="135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517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5171">
                                            <p:txEl>
                                              <p:pRg st="1" end="1"/>
                                            </p:txEl>
                                          </p:spTgt>
                                        </p:tgtEl>
                                        <p:attrNameLst>
                                          <p:attrName>style.visibility</p:attrName>
                                        </p:attrNameLst>
                                      </p:cBhvr>
                                      <p:to>
                                        <p:strVal val="visible"/>
                                      </p:to>
                                    </p:set>
                                    <p:anim calcmode="lin" valueType="num">
                                      <p:cBhvr additive="base">
                                        <p:cTn id="11" dur="500" fill="hold"/>
                                        <p:tgtEl>
                                          <p:spTgt spid="13517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5171">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5171">
                                            <p:txEl>
                                              <p:pRg st="2" end="2"/>
                                            </p:txEl>
                                          </p:spTgt>
                                        </p:tgtEl>
                                        <p:attrNameLst>
                                          <p:attrName>style.visibility</p:attrName>
                                        </p:attrNameLst>
                                      </p:cBhvr>
                                      <p:to>
                                        <p:strVal val="visible"/>
                                      </p:to>
                                    </p:set>
                                    <p:anim calcmode="lin" valueType="num">
                                      <p:cBhvr additive="base">
                                        <p:cTn id="15" dur="500" fill="hold"/>
                                        <p:tgtEl>
                                          <p:spTgt spid="135171">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351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bldLvl="4"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0"/>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5CC0D851-82FE-41E4-8EF0-09FF0BB02255}" type="slidenum">
              <a:rPr lang="en-US" altLang="en-US" sz="1400" smtClean="0">
                <a:latin typeface="Times New Roman" panose="02020603050405020304" pitchFamily="18" charset="0"/>
              </a:rPr>
              <a:pPr>
                <a:spcBef>
                  <a:spcPct val="50000"/>
                </a:spcBef>
                <a:buClrTx/>
                <a:buSzTx/>
                <a:buFontTx/>
                <a:buNone/>
              </a:pPr>
              <a:t>35</a:t>
            </a:fld>
            <a:endParaRPr lang="en-US" altLang="en-US" sz="1400">
              <a:latin typeface="Times New Roman" panose="02020603050405020304" pitchFamily="18" charset="0"/>
            </a:endParaRPr>
          </a:p>
        </p:txBody>
      </p:sp>
      <p:sp>
        <p:nvSpPr>
          <p:cNvPr id="237570" name="Rectangle 2"/>
          <p:cNvSpPr>
            <a:spLocks noGrp="1" noChangeArrowheads="1"/>
          </p:cNvSpPr>
          <p:nvPr>
            <p:ph type="title"/>
          </p:nvPr>
        </p:nvSpPr>
        <p:spPr>
          <a:xfrm>
            <a:off x="228600" y="0"/>
            <a:ext cx="7772400" cy="1143000"/>
          </a:xfrm>
        </p:spPr>
        <p:txBody>
          <a:bodyPr/>
          <a:lstStyle/>
          <a:p>
            <a:pPr eaLnBrk="1" hangingPunct="1">
              <a:defRPr/>
            </a:pPr>
            <a:r>
              <a:rPr lang="en-US" dirty="0"/>
              <a:t>Imaging Longer…</a:t>
            </a:r>
          </a:p>
        </p:txBody>
      </p:sp>
      <p:sp>
        <p:nvSpPr>
          <p:cNvPr id="237571" name="Rectangle 3"/>
          <p:cNvSpPr>
            <a:spLocks noGrp="1" noChangeArrowheads="1"/>
          </p:cNvSpPr>
          <p:nvPr>
            <p:ph type="body" idx="1"/>
          </p:nvPr>
        </p:nvSpPr>
        <p:spPr>
          <a:xfrm>
            <a:off x="685800" y="1295400"/>
            <a:ext cx="8153400" cy="5562600"/>
          </a:xfrm>
        </p:spPr>
        <p:txBody>
          <a:bodyPr/>
          <a:lstStyle/>
          <a:p>
            <a:pPr marL="457200" lvl="1" indent="0" eaLnBrk="1" hangingPunct="1">
              <a:lnSpc>
                <a:spcPct val="80000"/>
              </a:lnSpc>
              <a:buFont typeface="Wingdings" panose="05000000000000000000" pitchFamily="2" charset="2"/>
              <a:buNone/>
              <a:defRPr/>
            </a:pPr>
            <a:r>
              <a:rPr lang="en-US" sz="2400" dirty="0"/>
              <a:t>The central truth to this hobby - you must go long if you hope to go deep!</a:t>
            </a:r>
          </a:p>
          <a:p>
            <a:pPr marL="457200" lvl="1" indent="0" eaLnBrk="1" hangingPunct="1">
              <a:lnSpc>
                <a:spcPct val="80000"/>
              </a:lnSpc>
              <a:buFont typeface="Wingdings" panose="05000000000000000000" pitchFamily="2" charset="2"/>
              <a:buNone/>
              <a:defRPr/>
            </a:pPr>
            <a:endParaRPr lang="en-US" dirty="0"/>
          </a:p>
          <a:p>
            <a:pPr marL="457200" lvl="1" indent="0" eaLnBrk="1" hangingPunct="1">
              <a:lnSpc>
                <a:spcPct val="80000"/>
              </a:lnSpc>
              <a:buFont typeface="Wingdings" panose="05000000000000000000" pitchFamily="2" charset="2"/>
              <a:buNone/>
              <a:defRPr/>
            </a:pPr>
            <a:r>
              <a:rPr lang="en-US" sz="2400" dirty="0"/>
              <a:t>Some Tips…</a:t>
            </a:r>
          </a:p>
          <a:p>
            <a:pPr lvl="1" eaLnBrk="1" hangingPunct="1">
              <a:lnSpc>
                <a:spcPct val="80000"/>
              </a:lnSpc>
              <a:defRPr/>
            </a:pPr>
            <a:r>
              <a:rPr lang="en-US" sz="2400" dirty="0"/>
              <a:t>Use “sky-limited” sub-exposures…use lots of them</a:t>
            </a:r>
            <a:r>
              <a:rPr lang="en-US" sz="2400" dirty="0" smtClean="0"/>
              <a:t>!</a:t>
            </a:r>
          </a:p>
          <a:p>
            <a:pPr lvl="1" eaLnBrk="1" hangingPunct="1">
              <a:lnSpc>
                <a:spcPct val="80000"/>
              </a:lnSpc>
              <a:defRPr/>
            </a:pPr>
            <a:r>
              <a:rPr lang="en-US" sz="2400" dirty="0" smtClean="0"/>
              <a:t>Finding dark skies is imperative if you hope to make all your pixels count.</a:t>
            </a:r>
            <a:endParaRPr lang="en-US" sz="2000" dirty="0"/>
          </a:p>
          <a:p>
            <a:pPr lvl="1" eaLnBrk="1" hangingPunct="1">
              <a:lnSpc>
                <a:spcPct val="80000"/>
              </a:lnSpc>
              <a:defRPr/>
            </a:pPr>
            <a:r>
              <a:rPr lang="en-US" sz="2400" dirty="0"/>
              <a:t>Shoot multiple hours over multiple days</a:t>
            </a:r>
          </a:p>
          <a:p>
            <a:pPr lvl="1" eaLnBrk="1" hangingPunct="1">
              <a:lnSpc>
                <a:spcPct val="80000"/>
              </a:lnSpc>
              <a:defRPr/>
            </a:pPr>
            <a:r>
              <a:rPr lang="en-US" sz="2400" dirty="0"/>
              <a:t>Utilize remote PC control</a:t>
            </a:r>
          </a:p>
          <a:p>
            <a:pPr lvl="1" eaLnBrk="1" hangingPunct="1">
              <a:lnSpc>
                <a:spcPct val="80000"/>
              </a:lnSpc>
              <a:defRPr/>
            </a:pPr>
            <a:r>
              <a:rPr lang="en-US" sz="2400" dirty="0"/>
              <a:t>Take naps and/or have other forms of fun!</a:t>
            </a:r>
          </a:p>
          <a:p>
            <a:pPr lvl="1" eaLnBrk="1" hangingPunct="1">
              <a:lnSpc>
                <a:spcPct val="80000"/>
              </a:lnSpc>
              <a:defRPr/>
            </a:pPr>
            <a:endParaRPr lang="en-US" sz="24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7571">
                                            <p:txEl>
                                              <p:pRg st="0" end="0"/>
                                            </p:txEl>
                                          </p:spTgt>
                                        </p:tgtEl>
                                        <p:attrNameLst>
                                          <p:attrName>style.visibility</p:attrName>
                                        </p:attrNameLst>
                                      </p:cBhvr>
                                      <p:to>
                                        <p:strVal val="visible"/>
                                      </p:to>
                                    </p:set>
                                    <p:anim calcmode="lin" valueType="num">
                                      <p:cBhvr additive="base">
                                        <p:cTn id="7" dur="500" fill="hold"/>
                                        <p:tgtEl>
                                          <p:spTgt spid="23757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75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7571">
                                            <p:txEl>
                                              <p:pRg st="2" end="2"/>
                                            </p:txEl>
                                          </p:spTgt>
                                        </p:tgtEl>
                                        <p:attrNameLst>
                                          <p:attrName>style.visibility</p:attrName>
                                        </p:attrNameLst>
                                      </p:cBhvr>
                                      <p:to>
                                        <p:strVal val="visible"/>
                                      </p:to>
                                    </p:set>
                                    <p:anim calcmode="lin" valueType="num">
                                      <p:cBhvr additive="base">
                                        <p:cTn id="13" dur="500" fill="hold"/>
                                        <p:tgtEl>
                                          <p:spTgt spid="237571">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375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37571">
                                            <p:txEl>
                                              <p:pRg st="3" end="3"/>
                                            </p:txEl>
                                          </p:spTgt>
                                        </p:tgtEl>
                                        <p:attrNameLst>
                                          <p:attrName>style.visibility</p:attrName>
                                        </p:attrNameLst>
                                      </p:cBhvr>
                                      <p:to>
                                        <p:strVal val="visible"/>
                                      </p:to>
                                    </p:set>
                                    <p:anim calcmode="lin" valueType="num">
                                      <p:cBhvr additive="base">
                                        <p:cTn id="19" dur="500" fill="hold"/>
                                        <p:tgtEl>
                                          <p:spTgt spid="237571">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375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37571">
                                            <p:txEl>
                                              <p:pRg st="4" end="4"/>
                                            </p:txEl>
                                          </p:spTgt>
                                        </p:tgtEl>
                                        <p:attrNameLst>
                                          <p:attrName>style.visibility</p:attrName>
                                        </p:attrNameLst>
                                      </p:cBhvr>
                                      <p:to>
                                        <p:strVal val="visible"/>
                                      </p:to>
                                    </p:set>
                                    <p:anim calcmode="lin" valueType="num">
                                      <p:cBhvr additive="base">
                                        <p:cTn id="25" dur="500" fill="hold"/>
                                        <p:tgtEl>
                                          <p:spTgt spid="237571">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375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37571">
                                            <p:txEl>
                                              <p:pRg st="5" end="5"/>
                                            </p:txEl>
                                          </p:spTgt>
                                        </p:tgtEl>
                                        <p:attrNameLst>
                                          <p:attrName>style.visibility</p:attrName>
                                        </p:attrNameLst>
                                      </p:cBhvr>
                                      <p:to>
                                        <p:strVal val="visible"/>
                                      </p:to>
                                    </p:set>
                                    <p:anim calcmode="lin" valueType="num">
                                      <p:cBhvr additive="base">
                                        <p:cTn id="31" dur="500" fill="hold"/>
                                        <p:tgtEl>
                                          <p:spTgt spid="237571">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3757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37571">
                                            <p:txEl>
                                              <p:pRg st="6" end="6"/>
                                            </p:txEl>
                                          </p:spTgt>
                                        </p:tgtEl>
                                        <p:attrNameLst>
                                          <p:attrName>style.visibility</p:attrName>
                                        </p:attrNameLst>
                                      </p:cBhvr>
                                      <p:to>
                                        <p:strVal val="visible"/>
                                      </p:to>
                                    </p:set>
                                    <p:anim calcmode="lin" valueType="num">
                                      <p:cBhvr additive="base">
                                        <p:cTn id="37" dur="500" fill="hold"/>
                                        <p:tgtEl>
                                          <p:spTgt spid="237571">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3757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37571">
                                            <p:txEl>
                                              <p:pRg st="7" end="7"/>
                                            </p:txEl>
                                          </p:spTgt>
                                        </p:tgtEl>
                                        <p:attrNameLst>
                                          <p:attrName>style.visibility</p:attrName>
                                        </p:attrNameLst>
                                      </p:cBhvr>
                                      <p:to>
                                        <p:strVal val="visible"/>
                                      </p:to>
                                    </p:set>
                                    <p:anim calcmode="lin" valueType="num">
                                      <p:cBhvr additive="base">
                                        <p:cTn id="43" dur="500" fill="hold"/>
                                        <p:tgtEl>
                                          <p:spTgt spid="237571">
                                            <p:txEl>
                                              <p:pRg st="7" end="7"/>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3757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build="p" bldLvl="4"/>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0"/>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91043C75-5960-4E0F-B143-E2C267FE2AEB}" type="slidenum">
              <a:rPr lang="en-US" altLang="en-US" sz="1400" smtClean="0">
                <a:latin typeface="Times New Roman" panose="02020603050405020304" pitchFamily="18" charset="0"/>
              </a:rPr>
              <a:pPr>
                <a:spcBef>
                  <a:spcPct val="50000"/>
                </a:spcBef>
                <a:buClrTx/>
                <a:buSzTx/>
                <a:buFontTx/>
                <a:buNone/>
              </a:pPr>
              <a:t>36</a:t>
            </a:fld>
            <a:endParaRPr lang="en-US" altLang="en-US" sz="1400">
              <a:latin typeface="Times New Roman" panose="02020603050405020304" pitchFamily="18" charset="0"/>
            </a:endParaRPr>
          </a:p>
        </p:txBody>
      </p:sp>
      <p:sp>
        <p:nvSpPr>
          <p:cNvPr id="240642" name="Rectangle 2"/>
          <p:cNvSpPr>
            <a:spLocks noGrp="1" noChangeArrowheads="1"/>
          </p:cNvSpPr>
          <p:nvPr>
            <p:ph type="title"/>
          </p:nvPr>
        </p:nvSpPr>
        <p:spPr>
          <a:xfrm>
            <a:off x="304800" y="0"/>
            <a:ext cx="8458200" cy="914400"/>
          </a:xfrm>
        </p:spPr>
        <p:txBody>
          <a:bodyPr/>
          <a:lstStyle/>
          <a:p>
            <a:pPr algn="ctr" eaLnBrk="1" hangingPunct="1">
              <a:defRPr/>
            </a:pPr>
            <a:r>
              <a:rPr lang="en-US" sz="4000" dirty="0"/>
              <a:t>Acquisition workflow summary…</a:t>
            </a:r>
          </a:p>
        </p:txBody>
      </p:sp>
      <p:sp>
        <p:nvSpPr>
          <p:cNvPr id="240643" name="Rectangle 3"/>
          <p:cNvSpPr>
            <a:spLocks noGrp="1" noChangeArrowheads="1"/>
          </p:cNvSpPr>
          <p:nvPr>
            <p:ph type="body" idx="1"/>
          </p:nvPr>
        </p:nvSpPr>
        <p:spPr>
          <a:xfrm>
            <a:off x="647700" y="1143000"/>
            <a:ext cx="7772400" cy="4724400"/>
          </a:xfrm>
        </p:spPr>
        <p:txBody>
          <a:bodyPr/>
          <a:lstStyle/>
          <a:p>
            <a:pPr eaLnBrk="1" hangingPunct="1">
              <a:lnSpc>
                <a:spcPct val="90000"/>
              </a:lnSpc>
              <a:defRPr/>
            </a:pPr>
            <a:r>
              <a:rPr lang="en-US" sz="2400" dirty="0"/>
              <a:t>1. Gear choices, environment, and setup</a:t>
            </a:r>
          </a:p>
          <a:p>
            <a:pPr lvl="2" eaLnBrk="1" hangingPunct="1">
              <a:lnSpc>
                <a:spcPct val="90000"/>
              </a:lnSpc>
              <a:defRPr/>
            </a:pPr>
            <a:r>
              <a:rPr lang="en-US" sz="1800" dirty="0"/>
              <a:t>Narrowband vs. OSC vs. grayscale</a:t>
            </a:r>
          </a:p>
          <a:p>
            <a:pPr lvl="2" eaLnBrk="1" hangingPunct="1">
              <a:lnSpc>
                <a:spcPct val="90000"/>
              </a:lnSpc>
              <a:defRPr/>
            </a:pPr>
            <a:r>
              <a:rPr lang="en-US" sz="1800" dirty="0"/>
              <a:t>Auto-guiding or unguided? </a:t>
            </a:r>
          </a:p>
          <a:p>
            <a:pPr lvl="2" eaLnBrk="1" hangingPunct="1">
              <a:lnSpc>
                <a:spcPct val="90000"/>
              </a:lnSpc>
              <a:defRPr/>
            </a:pPr>
            <a:r>
              <a:rPr lang="en-US" sz="1800" dirty="0"/>
              <a:t>Dithering?  </a:t>
            </a:r>
          </a:p>
          <a:p>
            <a:pPr eaLnBrk="1" hangingPunct="1">
              <a:lnSpc>
                <a:spcPct val="90000"/>
              </a:lnSpc>
              <a:defRPr/>
            </a:pPr>
            <a:r>
              <a:rPr lang="en-US" sz="2400" dirty="0"/>
              <a:t>2. Calibration frames</a:t>
            </a:r>
          </a:p>
          <a:p>
            <a:pPr lvl="2" eaLnBrk="1" hangingPunct="1">
              <a:lnSpc>
                <a:spcPct val="90000"/>
              </a:lnSpc>
              <a:defRPr/>
            </a:pPr>
            <a:r>
              <a:rPr lang="en-US" sz="1800" dirty="0"/>
              <a:t>Scaling darks with bias frames for CCDs</a:t>
            </a:r>
          </a:p>
          <a:p>
            <a:pPr lvl="2" eaLnBrk="1" hangingPunct="1">
              <a:lnSpc>
                <a:spcPct val="90000"/>
              </a:lnSpc>
              <a:defRPr/>
            </a:pPr>
            <a:r>
              <a:rPr lang="en-US" sz="1800" dirty="0"/>
              <a:t>Non-scaled darks for CMOS sensors</a:t>
            </a:r>
          </a:p>
          <a:p>
            <a:pPr lvl="2" eaLnBrk="1" hangingPunct="1">
              <a:lnSpc>
                <a:spcPct val="90000"/>
              </a:lnSpc>
              <a:defRPr/>
            </a:pPr>
            <a:r>
              <a:rPr lang="en-US" sz="1800" dirty="0"/>
              <a:t>Are darks useful or practical?  Cooling set-point? </a:t>
            </a:r>
          </a:p>
          <a:p>
            <a:pPr lvl="2" eaLnBrk="1" hangingPunct="1">
              <a:lnSpc>
                <a:spcPct val="90000"/>
              </a:lnSpc>
              <a:defRPr/>
            </a:pPr>
            <a:r>
              <a:rPr lang="en-US" sz="1800" dirty="0"/>
              <a:t>Effectiveness of flat-field?  Is it worth it? </a:t>
            </a:r>
          </a:p>
          <a:p>
            <a:pPr eaLnBrk="1" hangingPunct="1">
              <a:lnSpc>
                <a:spcPct val="90000"/>
              </a:lnSpc>
              <a:defRPr/>
            </a:pPr>
            <a:r>
              <a:rPr lang="en-US" sz="2400" dirty="0"/>
              <a:t>3. Light frames</a:t>
            </a:r>
          </a:p>
          <a:p>
            <a:pPr lvl="2" eaLnBrk="1" hangingPunct="1">
              <a:lnSpc>
                <a:spcPct val="90000"/>
              </a:lnSpc>
              <a:defRPr/>
            </a:pPr>
            <a:r>
              <a:rPr lang="en-US" sz="1800" dirty="0"/>
              <a:t>Swamping read noise…</a:t>
            </a:r>
          </a:p>
          <a:p>
            <a:pPr lvl="2" eaLnBrk="1" hangingPunct="1">
              <a:lnSpc>
                <a:spcPct val="90000"/>
              </a:lnSpc>
              <a:defRPr/>
            </a:pPr>
            <a:r>
              <a:rPr lang="en-US" sz="1800" dirty="0"/>
              <a:t>Prevent oversaturation of highlights</a:t>
            </a:r>
            <a:endParaRPr lang="en-US" dirty="0"/>
          </a:p>
          <a:p>
            <a:pPr eaLnBrk="1" hangingPunct="1">
              <a:lnSpc>
                <a:spcPct val="90000"/>
              </a:lnSpc>
              <a:defRPr/>
            </a:pPr>
            <a:r>
              <a:rPr lang="en-US" sz="2400" dirty="0"/>
              <a:t>4. Total exposure? </a:t>
            </a:r>
            <a:endParaRPr lang="en-US" sz="2800" dirty="0"/>
          </a:p>
          <a:p>
            <a:pPr lvl="2" eaLnBrk="1" hangingPunct="1">
              <a:lnSpc>
                <a:spcPct val="90000"/>
              </a:lnSpc>
              <a:defRPr/>
            </a:pPr>
            <a:r>
              <a:rPr lang="en-US" sz="1800" dirty="0"/>
              <a:t>How much is enough, especially for OIII and SII narrowband? </a:t>
            </a:r>
          </a:p>
          <a:p>
            <a:pPr lvl="2" eaLnBrk="1" hangingPunct="1">
              <a:lnSpc>
                <a:spcPct val="90000"/>
              </a:lnSpc>
              <a:defRPr/>
            </a:pPr>
            <a:r>
              <a:rPr lang="en-US" sz="1800" dirty="0"/>
              <a:t>Sufficient sub-frames for pre-processing?</a:t>
            </a:r>
          </a:p>
          <a:p>
            <a:pPr lvl="2" eaLnBrk="1" hangingPunct="1">
              <a:lnSpc>
                <a:spcPct val="90000"/>
              </a:lnSpc>
              <a:defRPr/>
            </a:pPr>
            <a:r>
              <a:rPr lang="en-US" sz="1800" dirty="0"/>
              <a:t>Is data sufficient for post-processing steps? </a:t>
            </a:r>
          </a:p>
          <a:p>
            <a:pPr lvl="2" eaLnBrk="1" hangingPunct="1">
              <a:lnSpc>
                <a:spcPct val="90000"/>
              </a:lnSpc>
              <a:defRPr/>
            </a:pPr>
            <a:endParaRPr lang="en-US" dirty="0"/>
          </a:p>
        </p:txBody>
      </p:sp>
    </p:spTree>
    <p:extLst>
      <p:ext uri="{BB962C8B-B14F-4D97-AF65-F5344CB8AC3E}">
        <p14:creationId xmlns:p14="http://schemas.microsoft.com/office/powerpoint/2010/main" val="37731942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 calcmode="lin" valueType="num">
                                      <p:cBhvr additive="base">
                                        <p:cTn id="7" dur="500" fill="hold"/>
                                        <p:tgtEl>
                                          <p:spTgt spid="2406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06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0643">
                                            <p:txEl>
                                              <p:pRg st="1" end="1"/>
                                            </p:txEl>
                                          </p:spTgt>
                                        </p:tgtEl>
                                        <p:attrNameLst>
                                          <p:attrName>style.visibility</p:attrName>
                                        </p:attrNameLst>
                                      </p:cBhvr>
                                      <p:to>
                                        <p:strVal val="visible"/>
                                      </p:to>
                                    </p:set>
                                    <p:anim calcmode="lin" valueType="num">
                                      <p:cBhvr additive="base">
                                        <p:cTn id="13" dur="500" fill="hold"/>
                                        <p:tgtEl>
                                          <p:spTgt spid="2406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06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0643">
                                            <p:txEl>
                                              <p:pRg st="2" end="2"/>
                                            </p:txEl>
                                          </p:spTgt>
                                        </p:tgtEl>
                                        <p:attrNameLst>
                                          <p:attrName>style.visibility</p:attrName>
                                        </p:attrNameLst>
                                      </p:cBhvr>
                                      <p:to>
                                        <p:strVal val="visible"/>
                                      </p:to>
                                    </p:set>
                                    <p:anim calcmode="lin" valueType="num">
                                      <p:cBhvr additive="base">
                                        <p:cTn id="19" dur="500" fill="hold"/>
                                        <p:tgtEl>
                                          <p:spTgt spid="2406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06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0643">
                                            <p:txEl>
                                              <p:pRg st="3" end="3"/>
                                            </p:txEl>
                                          </p:spTgt>
                                        </p:tgtEl>
                                        <p:attrNameLst>
                                          <p:attrName>style.visibility</p:attrName>
                                        </p:attrNameLst>
                                      </p:cBhvr>
                                      <p:to>
                                        <p:strVal val="visible"/>
                                      </p:to>
                                    </p:set>
                                    <p:anim calcmode="lin" valueType="num">
                                      <p:cBhvr additive="base">
                                        <p:cTn id="25" dur="500" fill="hold"/>
                                        <p:tgtEl>
                                          <p:spTgt spid="2406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406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0643">
                                            <p:txEl>
                                              <p:pRg st="4" end="4"/>
                                            </p:txEl>
                                          </p:spTgt>
                                        </p:tgtEl>
                                        <p:attrNameLst>
                                          <p:attrName>style.visibility</p:attrName>
                                        </p:attrNameLst>
                                      </p:cBhvr>
                                      <p:to>
                                        <p:strVal val="visible"/>
                                      </p:to>
                                    </p:set>
                                    <p:anim calcmode="lin" valueType="num">
                                      <p:cBhvr additive="base">
                                        <p:cTn id="31" dur="500" fill="hold"/>
                                        <p:tgtEl>
                                          <p:spTgt spid="2406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406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40643">
                                            <p:txEl>
                                              <p:pRg st="5" end="5"/>
                                            </p:txEl>
                                          </p:spTgt>
                                        </p:tgtEl>
                                        <p:attrNameLst>
                                          <p:attrName>style.visibility</p:attrName>
                                        </p:attrNameLst>
                                      </p:cBhvr>
                                      <p:to>
                                        <p:strVal val="visible"/>
                                      </p:to>
                                    </p:set>
                                    <p:anim calcmode="lin" valueType="num">
                                      <p:cBhvr additive="base">
                                        <p:cTn id="37" dur="500" fill="hold"/>
                                        <p:tgtEl>
                                          <p:spTgt spid="24064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4064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40643">
                                            <p:txEl>
                                              <p:pRg st="6" end="6"/>
                                            </p:txEl>
                                          </p:spTgt>
                                        </p:tgtEl>
                                        <p:attrNameLst>
                                          <p:attrName>style.visibility</p:attrName>
                                        </p:attrNameLst>
                                      </p:cBhvr>
                                      <p:to>
                                        <p:strVal val="visible"/>
                                      </p:to>
                                    </p:set>
                                    <p:anim calcmode="lin" valueType="num">
                                      <p:cBhvr additive="base">
                                        <p:cTn id="43" dur="500" fill="hold"/>
                                        <p:tgtEl>
                                          <p:spTgt spid="24064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4064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40643">
                                            <p:txEl>
                                              <p:pRg st="7" end="7"/>
                                            </p:txEl>
                                          </p:spTgt>
                                        </p:tgtEl>
                                        <p:attrNameLst>
                                          <p:attrName>style.visibility</p:attrName>
                                        </p:attrNameLst>
                                      </p:cBhvr>
                                      <p:to>
                                        <p:strVal val="visible"/>
                                      </p:to>
                                    </p:set>
                                    <p:anim calcmode="lin" valueType="num">
                                      <p:cBhvr additive="base">
                                        <p:cTn id="49" dur="500" fill="hold"/>
                                        <p:tgtEl>
                                          <p:spTgt spid="24064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4064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40643">
                                            <p:txEl>
                                              <p:pRg st="8" end="8"/>
                                            </p:txEl>
                                          </p:spTgt>
                                        </p:tgtEl>
                                        <p:attrNameLst>
                                          <p:attrName>style.visibility</p:attrName>
                                        </p:attrNameLst>
                                      </p:cBhvr>
                                      <p:to>
                                        <p:strVal val="visible"/>
                                      </p:to>
                                    </p:set>
                                    <p:anim calcmode="lin" valueType="num">
                                      <p:cBhvr additive="base">
                                        <p:cTn id="55" dur="500" fill="hold"/>
                                        <p:tgtEl>
                                          <p:spTgt spid="24064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4064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40643">
                                            <p:txEl>
                                              <p:pRg st="9" end="9"/>
                                            </p:txEl>
                                          </p:spTgt>
                                        </p:tgtEl>
                                        <p:attrNameLst>
                                          <p:attrName>style.visibility</p:attrName>
                                        </p:attrNameLst>
                                      </p:cBhvr>
                                      <p:to>
                                        <p:strVal val="visible"/>
                                      </p:to>
                                    </p:set>
                                    <p:anim calcmode="lin" valueType="num">
                                      <p:cBhvr additive="base">
                                        <p:cTn id="61" dur="500" fill="hold"/>
                                        <p:tgtEl>
                                          <p:spTgt spid="240643">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4064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40643">
                                            <p:txEl>
                                              <p:pRg st="10" end="10"/>
                                            </p:txEl>
                                          </p:spTgt>
                                        </p:tgtEl>
                                        <p:attrNameLst>
                                          <p:attrName>style.visibility</p:attrName>
                                        </p:attrNameLst>
                                      </p:cBhvr>
                                      <p:to>
                                        <p:strVal val="visible"/>
                                      </p:to>
                                    </p:set>
                                    <p:anim calcmode="lin" valueType="num">
                                      <p:cBhvr additive="base">
                                        <p:cTn id="67" dur="500" fill="hold"/>
                                        <p:tgtEl>
                                          <p:spTgt spid="240643">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4064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40643">
                                            <p:txEl>
                                              <p:pRg st="11" end="11"/>
                                            </p:txEl>
                                          </p:spTgt>
                                        </p:tgtEl>
                                        <p:attrNameLst>
                                          <p:attrName>style.visibility</p:attrName>
                                        </p:attrNameLst>
                                      </p:cBhvr>
                                      <p:to>
                                        <p:strVal val="visible"/>
                                      </p:to>
                                    </p:set>
                                    <p:anim calcmode="lin" valueType="num">
                                      <p:cBhvr additive="base">
                                        <p:cTn id="73" dur="500" fill="hold"/>
                                        <p:tgtEl>
                                          <p:spTgt spid="240643">
                                            <p:txEl>
                                              <p:pRg st="11" end="11"/>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24064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40643">
                                            <p:txEl>
                                              <p:pRg st="12" end="12"/>
                                            </p:txEl>
                                          </p:spTgt>
                                        </p:tgtEl>
                                        <p:attrNameLst>
                                          <p:attrName>style.visibility</p:attrName>
                                        </p:attrNameLst>
                                      </p:cBhvr>
                                      <p:to>
                                        <p:strVal val="visible"/>
                                      </p:to>
                                    </p:set>
                                    <p:anim calcmode="lin" valueType="num">
                                      <p:cBhvr additive="base">
                                        <p:cTn id="79" dur="500" fill="hold"/>
                                        <p:tgtEl>
                                          <p:spTgt spid="240643">
                                            <p:txEl>
                                              <p:pRg st="12" end="12"/>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240643">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40643">
                                            <p:txEl>
                                              <p:pRg st="13" end="13"/>
                                            </p:txEl>
                                          </p:spTgt>
                                        </p:tgtEl>
                                        <p:attrNameLst>
                                          <p:attrName>style.visibility</p:attrName>
                                        </p:attrNameLst>
                                      </p:cBhvr>
                                      <p:to>
                                        <p:strVal val="visible"/>
                                      </p:to>
                                    </p:set>
                                    <p:anim calcmode="lin" valueType="num">
                                      <p:cBhvr additive="base">
                                        <p:cTn id="85" dur="500" fill="hold"/>
                                        <p:tgtEl>
                                          <p:spTgt spid="240643">
                                            <p:txEl>
                                              <p:pRg st="13" end="13"/>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240643">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40643">
                                            <p:txEl>
                                              <p:pRg st="14" end="14"/>
                                            </p:txEl>
                                          </p:spTgt>
                                        </p:tgtEl>
                                        <p:attrNameLst>
                                          <p:attrName>style.visibility</p:attrName>
                                        </p:attrNameLst>
                                      </p:cBhvr>
                                      <p:to>
                                        <p:strVal val="visible"/>
                                      </p:to>
                                    </p:set>
                                    <p:anim calcmode="lin" valueType="num">
                                      <p:cBhvr additive="base">
                                        <p:cTn id="91" dur="500" fill="hold"/>
                                        <p:tgtEl>
                                          <p:spTgt spid="240643">
                                            <p:txEl>
                                              <p:pRg st="14" end="14"/>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240643">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40643">
                                            <p:txEl>
                                              <p:pRg st="15" end="15"/>
                                            </p:txEl>
                                          </p:spTgt>
                                        </p:tgtEl>
                                        <p:attrNameLst>
                                          <p:attrName>style.visibility</p:attrName>
                                        </p:attrNameLst>
                                      </p:cBhvr>
                                      <p:to>
                                        <p:strVal val="visible"/>
                                      </p:to>
                                    </p:set>
                                    <p:anim calcmode="lin" valueType="num">
                                      <p:cBhvr additive="base">
                                        <p:cTn id="97" dur="500" fill="hold"/>
                                        <p:tgtEl>
                                          <p:spTgt spid="240643">
                                            <p:txEl>
                                              <p:pRg st="15" end="15"/>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240643">
                                            <p:txEl>
                                              <p:pRg st="15" end="1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build="p" bldLvl="3"/>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p:cNvSpPr>
            <a:spLocks noGrp="1"/>
          </p:cNvSpPr>
          <p:nvPr>
            <p:ph type="sldNum" sz="quarter" idx="10"/>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0ED445E3-58C3-41BF-BC18-3542E76A6373}" type="slidenum">
              <a:rPr lang="en-US" altLang="en-US" sz="1400" smtClean="0">
                <a:latin typeface="Times New Roman" panose="02020603050405020304" pitchFamily="18" charset="0"/>
              </a:rPr>
              <a:pPr>
                <a:spcBef>
                  <a:spcPct val="50000"/>
                </a:spcBef>
                <a:buClrTx/>
                <a:buSzTx/>
                <a:buFontTx/>
                <a:buNone/>
              </a:pPr>
              <a:t>37</a:t>
            </a:fld>
            <a:endParaRPr lang="en-US" altLang="en-US" sz="1400">
              <a:latin typeface="Times New Roman" panose="02020603050405020304" pitchFamily="18" charset="0"/>
            </a:endParaRPr>
          </a:p>
        </p:txBody>
      </p:sp>
      <p:sp>
        <p:nvSpPr>
          <p:cNvPr id="324610" name="Rectangle 2"/>
          <p:cNvSpPr>
            <a:spLocks noGrp="1" noChangeArrowheads="1"/>
          </p:cNvSpPr>
          <p:nvPr>
            <p:ph type="title"/>
          </p:nvPr>
        </p:nvSpPr>
        <p:spPr/>
        <p:txBody>
          <a:bodyPr/>
          <a:lstStyle/>
          <a:p>
            <a:pPr eaLnBrk="1" hangingPunct="1">
              <a:defRPr/>
            </a:pPr>
            <a:r>
              <a:rPr lang="en-US"/>
              <a:t>Questions???</a:t>
            </a:r>
          </a:p>
        </p:txBody>
      </p:sp>
      <p:sp>
        <p:nvSpPr>
          <p:cNvPr id="324611" name="Rectangle 3"/>
          <p:cNvSpPr>
            <a:spLocks noGrp="1" noChangeArrowheads="1"/>
          </p:cNvSpPr>
          <p:nvPr>
            <p:ph type="body" idx="1"/>
          </p:nvPr>
        </p:nvSpPr>
        <p:spPr>
          <a:xfrm>
            <a:off x="304800" y="2362200"/>
            <a:ext cx="7772400" cy="4114800"/>
          </a:xfrm>
        </p:spPr>
        <p:txBody>
          <a:bodyPr/>
          <a:lstStyle/>
          <a:p>
            <a:pPr eaLnBrk="1" hangingPunct="1">
              <a:buFont typeface="Wingdings" panose="05000000000000000000" pitchFamily="2" charset="2"/>
              <a:buNone/>
              <a:defRPr/>
            </a:pPr>
            <a:r>
              <a:rPr lang="en-US"/>
              <a:t>For More Information…</a:t>
            </a:r>
          </a:p>
          <a:p>
            <a:pPr eaLnBrk="1" hangingPunct="1">
              <a:defRPr/>
            </a:pPr>
            <a:endParaRPr lang="en-US"/>
          </a:p>
          <a:p>
            <a:pPr lvl="1" eaLnBrk="1" hangingPunct="1">
              <a:defRPr/>
            </a:pPr>
            <a:r>
              <a:rPr lang="en-US"/>
              <a:t>See </a:t>
            </a:r>
            <a:r>
              <a:rPr lang="en-US">
                <a:hlinkClick r:id="rId2"/>
              </a:rPr>
              <a:t>www.allaboutastro.com</a:t>
            </a:r>
            <a:r>
              <a:rPr lang="en-US"/>
              <a:t> for more of Jay’s images and articles…</a:t>
            </a:r>
          </a:p>
          <a:p>
            <a:pPr lvl="1" eaLnBrk="1" hangingPunct="1">
              <a:defRPr/>
            </a:pPr>
            <a:r>
              <a:rPr lang="en-US"/>
              <a:t>See </a:t>
            </a:r>
            <a:r>
              <a:rPr lang="en-US">
                <a:hlinkClick r:id="rId3"/>
              </a:rPr>
              <a:t>www.3rf.org</a:t>
            </a:r>
            <a:r>
              <a:rPr lang="en-US"/>
              <a:t> to learn about our astronomy efforts in Northwest Texas…</a:t>
            </a:r>
          </a:p>
          <a:p>
            <a:pPr eaLnBrk="1" hangingPunct="1">
              <a:buFont typeface="Wingdings" panose="05000000000000000000" pitchFamily="2" charset="2"/>
              <a:buNone/>
              <a:defRPr/>
            </a:pPr>
            <a:endParaRPr lang="en-US" sz="2000" i="1"/>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Slide Number Placeholder 3"/>
          <p:cNvSpPr>
            <a:spLocks noGrp="1"/>
          </p:cNvSpPr>
          <p:nvPr>
            <p:ph type="sldNum" sz="quarter" idx="10"/>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B445AED1-2C07-4C0F-A217-08B4E5CA25A1}" type="slidenum">
              <a:rPr lang="en-US" altLang="en-US" sz="1400" smtClean="0">
                <a:latin typeface="Times New Roman" panose="02020603050405020304" pitchFamily="18" charset="0"/>
              </a:rPr>
              <a:pPr>
                <a:spcBef>
                  <a:spcPct val="50000"/>
                </a:spcBef>
                <a:buClrTx/>
                <a:buSzTx/>
                <a:buFontTx/>
                <a:buNone/>
              </a:pPr>
              <a:t>4</a:t>
            </a:fld>
            <a:endParaRPr lang="en-US" altLang="en-US" sz="1400">
              <a:latin typeface="Times New Roman" panose="02020603050405020304" pitchFamily="18" charset="0"/>
            </a:endParaRPr>
          </a:p>
        </p:txBody>
      </p:sp>
      <p:sp>
        <p:nvSpPr>
          <p:cNvPr id="527363" name="Rectangle 3"/>
          <p:cNvSpPr>
            <a:spLocks noGrp="1" noChangeArrowheads="1"/>
          </p:cNvSpPr>
          <p:nvPr>
            <p:ph type="body" idx="1"/>
          </p:nvPr>
        </p:nvSpPr>
        <p:spPr>
          <a:xfrm>
            <a:off x="990600" y="5029200"/>
            <a:ext cx="7605713" cy="1981200"/>
          </a:xfrm>
        </p:spPr>
        <p:txBody>
          <a:bodyPr/>
          <a:lstStyle/>
          <a:p>
            <a:pPr eaLnBrk="1" hangingPunct="1">
              <a:buFont typeface="Wingdings" panose="05000000000000000000" pitchFamily="2" charset="2"/>
              <a:buNone/>
              <a:defRPr/>
            </a:pPr>
            <a:r>
              <a:rPr lang="en-US" sz="2000" b="1" i="1" dirty="0"/>
              <a:t>Simply put, great images happen more as a result of good data acquisition than it does great processing skills.  Conversely, nothing destroys an image like bad conditions and poor execution.</a:t>
            </a:r>
            <a:endParaRPr lang="en-US" sz="2000" dirty="0"/>
          </a:p>
        </p:txBody>
      </p:sp>
      <p:sp>
        <p:nvSpPr>
          <p:cNvPr id="527364" name="Text Box 4"/>
          <p:cNvSpPr txBox="1">
            <a:spLocks noChangeArrowheads="1"/>
          </p:cNvSpPr>
          <p:nvPr/>
        </p:nvSpPr>
        <p:spPr bwMode="auto">
          <a:xfrm>
            <a:off x="152400" y="533400"/>
            <a:ext cx="861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spAutoFit/>
          </a:bodyPr>
          <a:lstStyle/>
          <a:p>
            <a:pPr algn="ctr" eaLnBrk="1" hangingPunct="1">
              <a:spcBef>
                <a:spcPct val="50000"/>
              </a:spcBef>
              <a:defRPr/>
            </a:pPr>
            <a:r>
              <a:rPr lang="en-US" dirty="0">
                <a:solidFill>
                  <a:schemeClr val="tx2"/>
                </a:solidFill>
                <a:effectLst>
                  <a:outerShdw blurRad="38100" dist="38100" dir="2700000" algn="tl">
                    <a:srgbClr val="000000"/>
                  </a:outerShdw>
                </a:effectLst>
              </a:rPr>
              <a:t>Introduction: Acquiring Great Data…</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48EC6-BF6C-44F2-BD13-3DB8C1819AE2}"/>
              </a:ext>
            </a:extLst>
          </p:cNvPr>
          <p:cNvSpPr>
            <a:spLocks noGrp="1"/>
          </p:cNvSpPr>
          <p:nvPr>
            <p:ph type="title"/>
          </p:nvPr>
        </p:nvSpPr>
        <p:spPr/>
        <p:txBody>
          <a:bodyPr/>
          <a:lstStyle/>
          <a:p>
            <a:r>
              <a:rPr lang="en-US" dirty="0"/>
              <a:t>Workflow 1: Gear, Environment &amp; Setup</a:t>
            </a:r>
          </a:p>
        </p:txBody>
      </p:sp>
      <p:sp>
        <p:nvSpPr>
          <p:cNvPr id="3" name="Content Placeholder 2">
            <a:extLst>
              <a:ext uri="{FF2B5EF4-FFF2-40B4-BE49-F238E27FC236}">
                <a16:creationId xmlns:a16="http://schemas.microsoft.com/office/drawing/2014/main" id="{E962F8AA-43DB-4889-9DFE-02794A0D866E}"/>
              </a:ext>
            </a:extLst>
          </p:cNvPr>
          <p:cNvSpPr>
            <a:spLocks noGrp="1"/>
          </p:cNvSpPr>
          <p:nvPr>
            <p:ph idx="1"/>
          </p:nvPr>
        </p:nvSpPr>
        <p:spPr/>
        <p:txBody>
          <a:bodyPr/>
          <a:lstStyle/>
          <a:p>
            <a:pPr eaLnBrk="1" hangingPunct="1">
              <a:lnSpc>
                <a:spcPct val="90000"/>
              </a:lnSpc>
              <a:defRPr/>
            </a:pPr>
            <a:r>
              <a:rPr lang="en-US" sz="2400" dirty="0"/>
              <a:t>What decisions are to be made with regard to gear?</a:t>
            </a:r>
          </a:p>
          <a:p>
            <a:pPr lvl="2" eaLnBrk="1" hangingPunct="1">
              <a:lnSpc>
                <a:spcPct val="90000"/>
              </a:lnSpc>
              <a:defRPr/>
            </a:pPr>
            <a:r>
              <a:rPr lang="en-US" sz="1800" dirty="0"/>
              <a:t>CCD vs. CMOS?</a:t>
            </a:r>
          </a:p>
          <a:p>
            <a:pPr lvl="2" eaLnBrk="1" hangingPunct="1">
              <a:lnSpc>
                <a:spcPct val="90000"/>
              </a:lnSpc>
              <a:defRPr/>
            </a:pPr>
            <a:r>
              <a:rPr lang="en-US" sz="1800" dirty="0"/>
              <a:t>Permanent or portable?</a:t>
            </a:r>
          </a:p>
          <a:p>
            <a:pPr lvl="2" eaLnBrk="1" hangingPunct="1">
              <a:lnSpc>
                <a:spcPct val="90000"/>
              </a:lnSpc>
              <a:defRPr/>
            </a:pPr>
            <a:r>
              <a:rPr lang="en-US" sz="1800" dirty="0"/>
              <a:t>Dark sky or city imaging? </a:t>
            </a:r>
          </a:p>
          <a:p>
            <a:pPr lvl="2" eaLnBrk="1" hangingPunct="1">
              <a:lnSpc>
                <a:spcPct val="90000"/>
              </a:lnSpc>
              <a:defRPr/>
            </a:pPr>
            <a:r>
              <a:rPr lang="en-US" sz="1800" dirty="0"/>
              <a:t>Narrowband?  </a:t>
            </a:r>
          </a:p>
          <a:p>
            <a:pPr lvl="2" eaLnBrk="1" hangingPunct="1">
              <a:lnSpc>
                <a:spcPct val="90000"/>
              </a:lnSpc>
              <a:defRPr/>
            </a:pPr>
            <a:r>
              <a:rPr lang="en-US" sz="1800" dirty="0"/>
              <a:t>OSC vs. grayscale?</a:t>
            </a:r>
          </a:p>
          <a:p>
            <a:pPr lvl="2" eaLnBrk="1" hangingPunct="1">
              <a:lnSpc>
                <a:spcPct val="90000"/>
              </a:lnSpc>
              <a:defRPr/>
            </a:pPr>
            <a:r>
              <a:rPr lang="en-US" sz="1800" dirty="0"/>
              <a:t>Long or short focal length? </a:t>
            </a:r>
          </a:p>
          <a:p>
            <a:pPr lvl="2" eaLnBrk="1" hangingPunct="1">
              <a:lnSpc>
                <a:spcPct val="90000"/>
              </a:lnSpc>
              <a:defRPr/>
            </a:pPr>
            <a:r>
              <a:rPr lang="en-US" sz="1800" dirty="0"/>
              <a:t>System speed vs. image scale? </a:t>
            </a:r>
          </a:p>
          <a:p>
            <a:pPr lvl="2" eaLnBrk="1" hangingPunct="1">
              <a:lnSpc>
                <a:spcPct val="90000"/>
              </a:lnSpc>
              <a:defRPr/>
            </a:pPr>
            <a:r>
              <a:rPr lang="en-US" sz="1800" dirty="0"/>
              <a:t>Auto-guide or unguided?</a:t>
            </a:r>
          </a:p>
          <a:p>
            <a:pPr lvl="2" eaLnBrk="1" hangingPunct="1">
              <a:lnSpc>
                <a:spcPct val="90000"/>
              </a:lnSpc>
              <a:defRPr/>
            </a:pPr>
            <a:endParaRPr lang="en-US" sz="1800" dirty="0"/>
          </a:p>
          <a:p>
            <a:pPr eaLnBrk="1" hangingPunct="1">
              <a:lnSpc>
                <a:spcPct val="90000"/>
              </a:lnSpc>
              <a:defRPr/>
            </a:pPr>
            <a:r>
              <a:rPr lang="en-US" sz="2400" dirty="0">
                <a:latin typeface="Tahoma" panose="020B0604030504040204" pitchFamily="34" charset="0"/>
              </a:rPr>
              <a:t>Are these decisions driven by goals or your budget?  </a:t>
            </a:r>
          </a:p>
          <a:p>
            <a:pPr lvl="2" eaLnBrk="1" hangingPunct="1">
              <a:lnSpc>
                <a:spcPct val="90000"/>
              </a:lnSpc>
              <a:defRPr/>
            </a:pPr>
            <a:r>
              <a:rPr lang="en-US" sz="1800" dirty="0"/>
              <a:t>I think we know the answer to that…</a:t>
            </a:r>
          </a:p>
          <a:p>
            <a:pPr lvl="2" eaLnBrk="1" hangingPunct="1">
              <a:lnSpc>
                <a:spcPct val="90000"/>
              </a:lnSpc>
              <a:defRPr/>
            </a:pPr>
            <a:r>
              <a:rPr lang="en-US" sz="1800" dirty="0"/>
              <a:t>So priority in gear becomes important</a:t>
            </a:r>
          </a:p>
          <a:p>
            <a:pPr marL="0" indent="0" eaLnBrk="1" hangingPunct="1">
              <a:lnSpc>
                <a:spcPct val="90000"/>
              </a:lnSpc>
              <a:buNone/>
              <a:defRPr/>
            </a:pPr>
            <a:endParaRPr lang="en-US" sz="2400" dirty="0"/>
          </a:p>
        </p:txBody>
      </p:sp>
      <p:sp>
        <p:nvSpPr>
          <p:cNvPr id="4" name="Slide Number Placeholder 3">
            <a:extLst>
              <a:ext uri="{FF2B5EF4-FFF2-40B4-BE49-F238E27FC236}">
                <a16:creationId xmlns:a16="http://schemas.microsoft.com/office/drawing/2014/main" id="{A4CD1C6D-EF90-4A2C-A987-806F5EAC9E99}"/>
              </a:ext>
            </a:extLst>
          </p:cNvPr>
          <p:cNvSpPr>
            <a:spLocks noGrp="1"/>
          </p:cNvSpPr>
          <p:nvPr>
            <p:ph type="sldNum" sz="quarter" idx="10"/>
          </p:nvPr>
        </p:nvSpPr>
        <p:spPr/>
        <p:txBody>
          <a:bodyPr/>
          <a:lstStyle/>
          <a:p>
            <a:pPr>
              <a:defRPr/>
            </a:pPr>
            <a:fld id="{74AFEBE7-193B-4FD1-8D6A-69CA452D6E3F}" type="slidenum">
              <a:rPr lang="en-US" smtClean="0"/>
              <a:pPr>
                <a:defRPr/>
              </a:pPr>
              <a:t>5</a:t>
            </a:fld>
            <a:endParaRPr lang="en-US"/>
          </a:p>
        </p:txBody>
      </p:sp>
    </p:spTree>
    <p:extLst>
      <p:ext uri="{BB962C8B-B14F-4D97-AF65-F5344CB8AC3E}">
        <p14:creationId xmlns:p14="http://schemas.microsoft.com/office/powerpoint/2010/main" val="573064502"/>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0"/>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91043C75-5960-4E0F-B143-E2C267FE2AEB}" type="slidenum">
              <a:rPr lang="en-US" altLang="en-US" sz="1400" smtClean="0">
                <a:latin typeface="Times New Roman" panose="02020603050405020304" pitchFamily="18" charset="0"/>
              </a:rPr>
              <a:pPr>
                <a:spcBef>
                  <a:spcPct val="50000"/>
                </a:spcBef>
                <a:buClrTx/>
                <a:buSzTx/>
                <a:buFontTx/>
                <a:buNone/>
              </a:pPr>
              <a:t>6</a:t>
            </a:fld>
            <a:endParaRPr lang="en-US" altLang="en-US" sz="1400">
              <a:latin typeface="Times New Roman" panose="02020603050405020304" pitchFamily="18" charset="0"/>
            </a:endParaRPr>
          </a:p>
        </p:txBody>
      </p:sp>
      <p:sp>
        <p:nvSpPr>
          <p:cNvPr id="3" name="Rectangle 2"/>
          <p:cNvSpPr/>
          <p:nvPr/>
        </p:nvSpPr>
        <p:spPr>
          <a:xfrm>
            <a:off x="381000" y="609600"/>
            <a:ext cx="8077200" cy="5807744"/>
          </a:xfrm>
          <a:prstGeom prst="rect">
            <a:avLst/>
          </a:prstGeom>
        </p:spPr>
        <p:txBody>
          <a:bodyPr wrap="square">
            <a:spAutoFit/>
          </a:bodyPr>
          <a:lstStyle/>
          <a:p>
            <a:pPr marL="342900" lvl="0" indent="-342900" eaLnBrk="1" hangingPunct="1">
              <a:lnSpc>
                <a:spcPct val="90000"/>
              </a:lnSpc>
              <a:spcBef>
                <a:spcPct val="20000"/>
              </a:spcBef>
              <a:buClr>
                <a:srgbClr val="CC99FF"/>
              </a:buClr>
              <a:buSzPct val="80000"/>
              <a:buFont typeface="Wingdings" panose="05000000000000000000" pitchFamily="2" charset="2"/>
              <a:buChar char="n"/>
              <a:defRPr/>
            </a:pPr>
            <a:r>
              <a:rPr lang="en-US" sz="2400" dirty="0">
                <a:solidFill>
                  <a:srgbClr val="FFFFFF"/>
                </a:solidFill>
                <a:effectLst>
                  <a:outerShdw blurRad="38100" dist="38100" dir="2700000" algn="tl">
                    <a:srgbClr val="000000"/>
                  </a:outerShdw>
                </a:effectLst>
                <a:latin typeface="Tahoma"/>
              </a:rPr>
              <a:t>Choosing your gear wisely</a:t>
            </a:r>
          </a:p>
          <a:p>
            <a:pPr marL="1143000" lvl="2" indent="-228600" eaLnBrk="1" hangingPunct="1">
              <a:lnSpc>
                <a:spcPct val="90000"/>
              </a:lnSpc>
              <a:spcBef>
                <a:spcPct val="20000"/>
              </a:spcBef>
              <a:buClr>
                <a:srgbClr val="CC99FF"/>
              </a:buClr>
              <a:buSzPct val="65000"/>
              <a:buFont typeface="Wingdings" panose="05000000000000000000" pitchFamily="2" charset="2"/>
              <a:buChar char="n"/>
              <a:defRPr/>
            </a:pPr>
            <a:r>
              <a:rPr lang="en-US" sz="1800" dirty="0">
                <a:solidFill>
                  <a:srgbClr val="FFFFFF"/>
                </a:solidFill>
                <a:effectLst>
                  <a:outerShdw blurRad="38100" dist="38100" dir="2700000" algn="tl">
                    <a:srgbClr val="000000"/>
                  </a:outerShdw>
                </a:effectLst>
                <a:latin typeface="Tahoma"/>
              </a:rPr>
              <a:t>Mounts, optics, cameras, etc.</a:t>
            </a:r>
          </a:p>
          <a:p>
            <a:pPr marL="1600200" lvl="3" indent="-228600" eaLnBrk="1" hangingPunct="1">
              <a:lnSpc>
                <a:spcPct val="90000"/>
              </a:lnSpc>
              <a:spcBef>
                <a:spcPct val="20000"/>
              </a:spcBef>
              <a:buFontTx/>
              <a:buChar char="–"/>
              <a:defRPr/>
            </a:pPr>
            <a:r>
              <a:rPr lang="en-US" sz="1400" dirty="0">
                <a:solidFill>
                  <a:srgbClr val="FFFFFF"/>
                </a:solidFill>
                <a:effectLst>
                  <a:outerShdw blurRad="38100" dist="38100" dir="2700000" algn="tl">
                    <a:srgbClr val="000000"/>
                  </a:outerShdw>
                </a:effectLst>
                <a:latin typeface="Tahoma"/>
              </a:rPr>
              <a:t>Choose optics and camera image scale to match your mount’s capabilities</a:t>
            </a:r>
          </a:p>
          <a:p>
            <a:pPr marL="1600200" lvl="3" indent="-228600" eaLnBrk="1" hangingPunct="1">
              <a:lnSpc>
                <a:spcPct val="90000"/>
              </a:lnSpc>
              <a:spcBef>
                <a:spcPct val="20000"/>
              </a:spcBef>
              <a:buFontTx/>
              <a:buChar char="–"/>
              <a:defRPr/>
            </a:pPr>
            <a:r>
              <a:rPr lang="en-US" sz="1400" dirty="0">
                <a:solidFill>
                  <a:srgbClr val="FFFFFF"/>
                </a:solidFill>
                <a:effectLst>
                  <a:outerShdw blurRad="38100" dist="38100" dir="2700000" algn="tl">
                    <a:srgbClr val="000000"/>
                  </a:outerShdw>
                </a:effectLst>
                <a:latin typeface="Tahoma"/>
              </a:rPr>
              <a:t>Choose a camera that fits your optics  </a:t>
            </a:r>
          </a:p>
          <a:p>
            <a:pPr marL="1600200" lvl="3" indent="-228600" eaLnBrk="1" hangingPunct="1">
              <a:lnSpc>
                <a:spcPct val="90000"/>
              </a:lnSpc>
              <a:spcBef>
                <a:spcPct val="20000"/>
              </a:spcBef>
              <a:buFontTx/>
              <a:buChar char="–"/>
              <a:defRPr/>
            </a:pPr>
            <a:r>
              <a:rPr lang="en-US" sz="1400" dirty="0">
                <a:solidFill>
                  <a:srgbClr val="FFFFFF"/>
                </a:solidFill>
                <a:effectLst>
                  <a:outerShdw blurRad="38100" dist="38100" dir="2700000" algn="tl">
                    <a:srgbClr val="000000"/>
                  </a:outerShdw>
                </a:effectLst>
                <a:latin typeface="Tahoma"/>
              </a:rPr>
              <a:t>CCD or CMOS </a:t>
            </a:r>
            <a:r>
              <a:rPr lang="en-US" sz="1400" dirty="0" err="1">
                <a:solidFill>
                  <a:srgbClr val="FFFFFF"/>
                </a:solidFill>
                <a:effectLst>
                  <a:outerShdw blurRad="38100" dist="38100" dir="2700000" algn="tl">
                    <a:srgbClr val="000000"/>
                  </a:outerShdw>
                </a:effectLst>
                <a:latin typeface="Tahoma"/>
              </a:rPr>
              <a:t>astro</a:t>
            </a:r>
            <a:r>
              <a:rPr lang="en-US" sz="1400" dirty="0">
                <a:solidFill>
                  <a:srgbClr val="FFFFFF"/>
                </a:solidFill>
                <a:effectLst>
                  <a:outerShdw blurRad="38100" dist="38100" dir="2700000" algn="tl">
                    <a:srgbClr val="000000"/>
                  </a:outerShdw>
                </a:effectLst>
                <a:latin typeface="Tahoma"/>
              </a:rPr>
              <a:t> cameras vs. DSLRs</a:t>
            </a:r>
          </a:p>
          <a:p>
            <a:pPr marL="1143000" lvl="2" indent="-228600" eaLnBrk="1" hangingPunct="1">
              <a:lnSpc>
                <a:spcPct val="90000"/>
              </a:lnSpc>
              <a:spcBef>
                <a:spcPct val="20000"/>
              </a:spcBef>
              <a:buClr>
                <a:srgbClr val="CC99FF"/>
              </a:buClr>
              <a:buSzPct val="65000"/>
              <a:buFont typeface="Wingdings" panose="05000000000000000000" pitchFamily="2" charset="2"/>
              <a:buChar char="n"/>
              <a:defRPr/>
            </a:pPr>
            <a:r>
              <a:rPr lang="en-US" sz="1800" dirty="0">
                <a:solidFill>
                  <a:srgbClr val="FFFFFF"/>
                </a:solidFill>
                <a:effectLst>
                  <a:outerShdw blurRad="38100" dist="38100" dir="2700000" algn="tl">
                    <a:srgbClr val="000000"/>
                  </a:outerShdw>
                </a:effectLst>
                <a:latin typeface="Tahoma"/>
              </a:rPr>
              <a:t>Adapters, hardware, cables, computers, hubs, power supplies, etc.</a:t>
            </a:r>
          </a:p>
          <a:p>
            <a:pPr marL="1143000" lvl="2" indent="-228600" eaLnBrk="1" hangingPunct="1">
              <a:lnSpc>
                <a:spcPct val="90000"/>
              </a:lnSpc>
              <a:spcBef>
                <a:spcPct val="20000"/>
              </a:spcBef>
              <a:buClr>
                <a:srgbClr val="CC99FF"/>
              </a:buClr>
              <a:buSzPct val="65000"/>
              <a:buFont typeface="Wingdings" panose="05000000000000000000" pitchFamily="2" charset="2"/>
              <a:buChar char="n"/>
              <a:defRPr/>
            </a:pPr>
            <a:endParaRPr lang="en-US" sz="1800" dirty="0">
              <a:solidFill>
                <a:srgbClr val="FFFFFF"/>
              </a:solidFill>
              <a:effectLst>
                <a:outerShdw blurRad="38100" dist="38100" dir="2700000" algn="tl">
                  <a:srgbClr val="000000"/>
                </a:outerShdw>
              </a:effectLst>
              <a:latin typeface="Tahoma"/>
            </a:endParaRPr>
          </a:p>
          <a:p>
            <a:pPr marL="1143000" lvl="2" indent="-228600" eaLnBrk="1" hangingPunct="1">
              <a:lnSpc>
                <a:spcPct val="90000"/>
              </a:lnSpc>
              <a:spcBef>
                <a:spcPct val="20000"/>
              </a:spcBef>
              <a:buClr>
                <a:srgbClr val="CC99FF"/>
              </a:buClr>
              <a:buSzPct val="65000"/>
              <a:buFont typeface="Wingdings" panose="05000000000000000000" pitchFamily="2" charset="2"/>
              <a:buChar char="n"/>
              <a:defRPr/>
            </a:pPr>
            <a:endParaRPr lang="en-US" sz="1800" dirty="0">
              <a:solidFill>
                <a:srgbClr val="FFFFFF"/>
              </a:solidFill>
              <a:effectLst>
                <a:outerShdw blurRad="38100" dist="38100" dir="2700000" algn="tl">
                  <a:srgbClr val="000000"/>
                </a:outerShdw>
              </a:effectLst>
              <a:latin typeface="Tahoma"/>
            </a:endParaRPr>
          </a:p>
          <a:p>
            <a:pPr marL="1143000" lvl="2" indent="-228600" eaLnBrk="1" hangingPunct="1">
              <a:lnSpc>
                <a:spcPct val="90000"/>
              </a:lnSpc>
              <a:spcBef>
                <a:spcPct val="20000"/>
              </a:spcBef>
              <a:buClr>
                <a:srgbClr val="CC99FF"/>
              </a:buClr>
              <a:buSzPct val="65000"/>
              <a:buFont typeface="Wingdings" panose="05000000000000000000" pitchFamily="2" charset="2"/>
              <a:buChar char="n"/>
              <a:defRPr/>
            </a:pPr>
            <a:endParaRPr lang="en-US" sz="1800" dirty="0">
              <a:solidFill>
                <a:srgbClr val="FFFFFF"/>
              </a:solidFill>
              <a:effectLst>
                <a:outerShdw blurRad="38100" dist="38100" dir="2700000" algn="tl">
                  <a:srgbClr val="000000"/>
                </a:outerShdw>
              </a:effectLst>
              <a:latin typeface="Tahoma"/>
            </a:endParaRPr>
          </a:p>
          <a:p>
            <a:pPr marL="1143000" lvl="2" indent="-228600" eaLnBrk="1" hangingPunct="1">
              <a:lnSpc>
                <a:spcPct val="90000"/>
              </a:lnSpc>
              <a:spcBef>
                <a:spcPct val="20000"/>
              </a:spcBef>
              <a:buClr>
                <a:srgbClr val="CC99FF"/>
              </a:buClr>
              <a:buSzPct val="65000"/>
              <a:buFont typeface="Wingdings" panose="05000000000000000000" pitchFamily="2" charset="2"/>
              <a:buChar char="n"/>
              <a:defRPr/>
            </a:pPr>
            <a:endParaRPr lang="en-US" sz="1800" dirty="0">
              <a:solidFill>
                <a:srgbClr val="FFFFFF"/>
              </a:solidFill>
              <a:effectLst>
                <a:outerShdw blurRad="38100" dist="38100" dir="2700000" algn="tl">
                  <a:srgbClr val="000000"/>
                </a:outerShdw>
              </a:effectLst>
              <a:latin typeface="Tahoma"/>
            </a:endParaRPr>
          </a:p>
          <a:p>
            <a:pPr lvl="2" eaLnBrk="1" hangingPunct="1">
              <a:lnSpc>
                <a:spcPct val="90000"/>
              </a:lnSpc>
              <a:spcBef>
                <a:spcPct val="20000"/>
              </a:spcBef>
              <a:buClr>
                <a:srgbClr val="CC99FF"/>
              </a:buClr>
              <a:buSzPct val="65000"/>
              <a:defRPr/>
            </a:pPr>
            <a:r>
              <a:rPr lang="en-US" sz="1800" dirty="0">
                <a:solidFill>
                  <a:srgbClr val="FFFFFF"/>
                </a:solidFill>
                <a:effectLst>
                  <a:outerShdw blurRad="38100" dist="38100" dir="2700000" algn="tl">
                    <a:srgbClr val="000000"/>
                  </a:outerShdw>
                </a:effectLst>
                <a:latin typeface="Tahoma"/>
              </a:rPr>
              <a:t> </a:t>
            </a:r>
          </a:p>
          <a:p>
            <a:pPr marL="342900" lvl="0" indent="-342900" eaLnBrk="1" hangingPunct="1">
              <a:lnSpc>
                <a:spcPct val="90000"/>
              </a:lnSpc>
              <a:spcBef>
                <a:spcPct val="20000"/>
              </a:spcBef>
              <a:buClr>
                <a:srgbClr val="CC99FF"/>
              </a:buClr>
              <a:buSzPct val="80000"/>
              <a:buFont typeface="Wingdings" panose="05000000000000000000" pitchFamily="2" charset="2"/>
              <a:buChar char="n"/>
              <a:defRPr/>
            </a:pPr>
            <a:r>
              <a:rPr lang="en-US" sz="2400" dirty="0">
                <a:solidFill>
                  <a:srgbClr val="FFFFFF"/>
                </a:solidFill>
                <a:effectLst>
                  <a:outerShdw blurRad="38100" dist="38100" dir="2700000" algn="tl">
                    <a:srgbClr val="000000"/>
                  </a:outerShdw>
                </a:effectLst>
                <a:latin typeface="Tahoma"/>
              </a:rPr>
              <a:t>Controlling your gear’s performance</a:t>
            </a:r>
          </a:p>
          <a:p>
            <a:pPr marL="1143000" lvl="2" indent="-228600" eaLnBrk="1" hangingPunct="1">
              <a:lnSpc>
                <a:spcPct val="90000"/>
              </a:lnSpc>
              <a:spcBef>
                <a:spcPct val="20000"/>
              </a:spcBef>
              <a:buClr>
                <a:srgbClr val="CC99FF"/>
              </a:buClr>
              <a:buSzPct val="65000"/>
              <a:buFont typeface="Wingdings" panose="05000000000000000000" pitchFamily="2" charset="2"/>
              <a:buChar char="n"/>
              <a:defRPr/>
            </a:pPr>
            <a:r>
              <a:rPr lang="en-US" sz="1800" dirty="0">
                <a:solidFill>
                  <a:srgbClr val="FFFFFF"/>
                </a:solidFill>
                <a:effectLst>
                  <a:outerShdw blurRad="38100" dist="38100" dir="2700000" algn="tl">
                    <a:srgbClr val="000000"/>
                  </a:outerShdw>
                </a:effectLst>
                <a:latin typeface="Tahoma"/>
              </a:rPr>
              <a:t>Good maintenance</a:t>
            </a:r>
          </a:p>
          <a:p>
            <a:pPr marL="1600200" lvl="3" indent="-228600" eaLnBrk="1" hangingPunct="1">
              <a:lnSpc>
                <a:spcPct val="90000"/>
              </a:lnSpc>
              <a:spcBef>
                <a:spcPct val="20000"/>
              </a:spcBef>
              <a:buClr>
                <a:srgbClr val="CC99FF"/>
              </a:buClr>
              <a:buSzPct val="65000"/>
              <a:buFont typeface="Wingdings" panose="05000000000000000000" pitchFamily="2" charset="2"/>
              <a:buChar char="n"/>
              <a:defRPr/>
            </a:pPr>
            <a:r>
              <a:rPr lang="en-US" sz="1800" dirty="0">
                <a:solidFill>
                  <a:srgbClr val="FFFFFF"/>
                </a:solidFill>
                <a:effectLst>
                  <a:outerShdw blurRad="38100" dist="38100" dir="2700000" algn="tl">
                    <a:srgbClr val="000000"/>
                  </a:outerShdw>
                </a:effectLst>
                <a:latin typeface="Tahoma"/>
              </a:rPr>
              <a:t>Collimation</a:t>
            </a:r>
          </a:p>
          <a:p>
            <a:pPr marL="1143000" lvl="2" indent="-228600" eaLnBrk="1" hangingPunct="1">
              <a:lnSpc>
                <a:spcPct val="90000"/>
              </a:lnSpc>
              <a:spcBef>
                <a:spcPct val="20000"/>
              </a:spcBef>
              <a:buClr>
                <a:srgbClr val="CC99FF"/>
              </a:buClr>
              <a:buSzPct val="65000"/>
              <a:buFont typeface="Wingdings" panose="05000000000000000000" pitchFamily="2" charset="2"/>
              <a:buChar char="n"/>
              <a:defRPr/>
            </a:pPr>
            <a:r>
              <a:rPr lang="en-US" sz="1800" dirty="0">
                <a:solidFill>
                  <a:srgbClr val="FFFFFF"/>
                </a:solidFill>
                <a:effectLst>
                  <a:outerShdw blurRad="38100" dist="38100" dir="2700000" algn="tl">
                    <a:srgbClr val="000000"/>
                  </a:outerShdw>
                </a:effectLst>
                <a:latin typeface="Tahoma"/>
              </a:rPr>
              <a:t>Great setups – polar alignment, balance, focus, etc.</a:t>
            </a:r>
          </a:p>
          <a:p>
            <a:pPr marL="1143000" lvl="2" indent="-228600" eaLnBrk="1" hangingPunct="1">
              <a:lnSpc>
                <a:spcPct val="90000"/>
              </a:lnSpc>
              <a:spcBef>
                <a:spcPct val="20000"/>
              </a:spcBef>
              <a:buClr>
                <a:srgbClr val="CC99FF"/>
              </a:buClr>
              <a:buSzPct val="65000"/>
              <a:buFont typeface="Wingdings" panose="05000000000000000000" pitchFamily="2" charset="2"/>
              <a:buChar char="n"/>
              <a:defRPr/>
            </a:pPr>
            <a:r>
              <a:rPr lang="en-US" sz="1800" dirty="0">
                <a:solidFill>
                  <a:srgbClr val="FFFFFF"/>
                </a:solidFill>
                <a:effectLst>
                  <a:outerShdw blurRad="38100" dist="38100" dir="2700000" algn="tl">
                    <a:srgbClr val="000000"/>
                  </a:outerShdw>
                </a:effectLst>
                <a:latin typeface="Tahoma"/>
              </a:rPr>
              <a:t>Understanding your gear’s capabilities and employing fixes.</a:t>
            </a:r>
          </a:p>
          <a:p>
            <a:pPr marL="1600200" lvl="3" indent="-228600" eaLnBrk="1" hangingPunct="1">
              <a:lnSpc>
                <a:spcPct val="90000"/>
              </a:lnSpc>
              <a:spcBef>
                <a:spcPct val="20000"/>
              </a:spcBef>
              <a:buClr>
                <a:srgbClr val="CC99FF"/>
              </a:buClr>
              <a:buSzPct val="65000"/>
              <a:buFont typeface="Wingdings" panose="05000000000000000000" pitchFamily="2" charset="2"/>
              <a:buChar char="n"/>
              <a:defRPr/>
            </a:pPr>
            <a:r>
              <a:rPr lang="en-US" sz="1800" dirty="0">
                <a:solidFill>
                  <a:srgbClr val="FFFFFF"/>
                </a:solidFill>
                <a:effectLst>
                  <a:outerShdw blurRad="38100" dist="38100" dir="2700000" algn="tl">
                    <a:srgbClr val="000000"/>
                  </a:outerShdw>
                </a:effectLst>
                <a:latin typeface="Tahoma"/>
              </a:rPr>
              <a:t>PEC?  </a:t>
            </a:r>
          </a:p>
          <a:p>
            <a:pPr marL="1600200" lvl="3" indent="-228600" eaLnBrk="1" hangingPunct="1">
              <a:lnSpc>
                <a:spcPct val="90000"/>
              </a:lnSpc>
              <a:spcBef>
                <a:spcPct val="20000"/>
              </a:spcBef>
              <a:buClr>
                <a:srgbClr val="CC99FF"/>
              </a:buClr>
              <a:buSzPct val="65000"/>
              <a:buFont typeface="Wingdings" panose="05000000000000000000" pitchFamily="2" charset="2"/>
              <a:buChar char="n"/>
              <a:defRPr/>
            </a:pPr>
            <a:r>
              <a:rPr lang="en-US" sz="1800" dirty="0">
                <a:solidFill>
                  <a:srgbClr val="FFFFFF"/>
                </a:solidFill>
                <a:effectLst>
                  <a:outerShdw blurRad="38100" dist="38100" dir="2700000" algn="tl">
                    <a:srgbClr val="000000"/>
                  </a:outerShdw>
                </a:effectLst>
                <a:latin typeface="Tahoma"/>
              </a:rPr>
              <a:t>T-Point modelling?  </a:t>
            </a:r>
          </a:p>
          <a:p>
            <a:pPr marL="1143000" lvl="2" indent="-228600" eaLnBrk="1" hangingPunct="1">
              <a:lnSpc>
                <a:spcPct val="90000"/>
              </a:lnSpc>
              <a:spcBef>
                <a:spcPct val="20000"/>
              </a:spcBef>
              <a:buClr>
                <a:srgbClr val="CC99FF"/>
              </a:buClr>
              <a:buSzPct val="65000"/>
              <a:buFont typeface="Wingdings" panose="05000000000000000000" pitchFamily="2" charset="2"/>
              <a:buChar char="n"/>
              <a:defRPr/>
            </a:pPr>
            <a:endParaRPr lang="en-US" sz="1800" dirty="0">
              <a:solidFill>
                <a:srgbClr val="FFFFFF"/>
              </a:solidFill>
              <a:effectLst>
                <a:outerShdw blurRad="38100" dist="38100" dir="2700000" algn="tl">
                  <a:srgbClr val="000000"/>
                </a:outerShdw>
              </a:effectLst>
              <a:latin typeface="Tahoma"/>
            </a:endParaRPr>
          </a:p>
        </p:txBody>
      </p:sp>
    </p:spTree>
    <p:extLst>
      <p:ext uri="{BB962C8B-B14F-4D97-AF65-F5344CB8AC3E}">
        <p14:creationId xmlns:p14="http://schemas.microsoft.com/office/powerpoint/2010/main" val="33841571"/>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0"/>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1D2D51E3-F143-4036-8C9B-9858658D71B6}" type="slidenum">
              <a:rPr lang="en-US" altLang="en-US" sz="1400" smtClean="0">
                <a:latin typeface="Times New Roman" panose="02020603050405020304" pitchFamily="18" charset="0"/>
              </a:rPr>
              <a:pPr>
                <a:spcBef>
                  <a:spcPct val="50000"/>
                </a:spcBef>
                <a:buClrTx/>
                <a:buSzTx/>
                <a:buFontTx/>
                <a:buNone/>
              </a:pPr>
              <a:t>7</a:t>
            </a:fld>
            <a:endParaRPr lang="en-US" altLang="en-US" sz="1400">
              <a:latin typeface="Times New Roman" panose="02020603050405020304" pitchFamily="18" charset="0"/>
            </a:endParaRPr>
          </a:p>
        </p:txBody>
      </p:sp>
      <p:sp>
        <p:nvSpPr>
          <p:cNvPr id="517122" name="Rectangle 2"/>
          <p:cNvSpPr>
            <a:spLocks noGrp="1" noChangeArrowheads="1"/>
          </p:cNvSpPr>
          <p:nvPr>
            <p:ph type="title"/>
          </p:nvPr>
        </p:nvSpPr>
        <p:spPr>
          <a:xfrm>
            <a:off x="228600" y="0"/>
            <a:ext cx="7772400" cy="1143000"/>
          </a:xfrm>
        </p:spPr>
        <p:txBody>
          <a:bodyPr/>
          <a:lstStyle/>
          <a:p>
            <a:pPr eaLnBrk="1" hangingPunct="1">
              <a:defRPr/>
            </a:pPr>
            <a:r>
              <a:rPr lang="en-US"/>
              <a:t>How Big is Your Canvas?</a:t>
            </a:r>
          </a:p>
        </p:txBody>
      </p:sp>
      <p:pic>
        <p:nvPicPr>
          <p:cNvPr id="517125" name="Picture 5" descr="chip_siz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1430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26" name="Text Box 6"/>
          <p:cNvSpPr txBox="1">
            <a:spLocks noChangeArrowheads="1"/>
          </p:cNvSpPr>
          <p:nvPr/>
        </p:nvSpPr>
        <p:spPr bwMode="auto">
          <a:xfrm>
            <a:off x="1600200" y="5943600"/>
            <a:ext cx="563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spAutoFit/>
          </a:bodyPr>
          <a:lstStyle/>
          <a:p>
            <a:pPr algn="ctr" eaLnBrk="1" hangingPunct="1">
              <a:spcBef>
                <a:spcPct val="50000"/>
              </a:spcBef>
              <a:defRPr/>
            </a:pPr>
            <a:r>
              <a:rPr lang="en-US" sz="1600">
                <a:solidFill>
                  <a:schemeClr val="tx2"/>
                </a:solidFill>
                <a:effectLst>
                  <a:outerShdw blurRad="38100" dist="38100" dir="2700000" algn="tl">
                    <a:srgbClr val="000000"/>
                  </a:outerShdw>
                </a:effectLst>
              </a:rPr>
              <a:t>- Phil Jones, www.visualuniverse.org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7125"/>
                                        </p:tgtEl>
                                        <p:attrNameLst>
                                          <p:attrName>style.visibility</p:attrName>
                                        </p:attrNameLst>
                                      </p:cBhvr>
                                      <p:to>
                                        <p:strVal val="visible"/>
                                      </p:to>
                                    </p:set>
                                    <p:anim calcmode="lin" valueType="num">
                                      <p:cBhvr additive="base">
                                        <p:cTn id="7" dur="500" fill="hold"/>
                                        <p:tgtEl>
                                          <p:spTgt spid="517125"/>
                                        </p:tgtEl>
                                        <p:attrNameLst>
                                          <p:attrName>ppt_x</p:attrName>
                                        </p:attrNameLst>
                                      </p:cBhvr>
                                      <p:tavLst>
                                        <p:tav tm="0">
                                          <p:val>
                                            <p:strVal val="#ppt_x"/>
                                          </p:val>
                                        </p:tav>
                                        <p:tav tm="100000">
                                          <p:val>
                                            <p:strVal val="#ppt_x"/>
                                          </p:val>
                                        </p:tav>
                                      </p:tavLst>
                                    </p:anim>
                                    <p:anim calcmode="lin" valueType="num">
                                      <p:cBhvr additive="base">
                                        <p:cTn id="8" dur="500" fill="hold"/>
                                        <p:tgtEl>
                                          <p:spTgt spid="5171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7126"/>
                                        </p:tgtEl>
                                        <p:attrNameLst>
                                          <p:attrName>style.visibility</p:attrName>
                                        </p:attrNameLst>
                                      </p:cBhvr>
                                      <p:to>
                                        <p:strVal val="visible"/>
                                      </p:to>
                                    </p:set>
                                    <p:anim calcmode="lin" valueType="num">
                                      <p:cBhvr additive="base">
                                        <p:cTn id="11" dur="500" fill="hold"/>
                                        <p:tgtEl>
                                          <p:spTgt spid="517126"/>
                                        </p:tgtEl>
                                        <p:attrNameLst>
                                          <p:attrName>ppt_x</p:attrName>
                                        </p:attrNameLst>
                                      </p:cBhvr>
                                      <p:tavLst>
                                        <p:tav tm="0">
                                          <p:val>
                                            <p:strVal val="#ppt_x"/>
                                          </p:val>
                                        </p:tav>
                                        <p:tav tm="100000">
                                          <p:val>
                                            <p:strVal val="#ppt_x"/>
                                          </p:val>
                                        </p:tav>
                                      </p:tavLst>
                                    </p:anim>
                                    <p:anim calcmode="lin" valueType="num">
                                      <p:cBhvr additive="base">
                                        <p:cTn id="12" dur="500" fill="hold"/>
                                        <p:tgtEl>
                                          <p:spTgt spid="517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4AFEBE7-193B-4FD1-8D6A-69CA452D6E3F}" type="slidenum">
              <a:rPr lang="en-US" smtClean="0"/>
              <a:pPr>
                <a:defRPr/>
              </a:pPr>
              <a:t>8</a:t>
            </a:fld>
            <a:endParaRPr lang="en-US"/>
          </a:p>
        </p:txBody>
      </p:sp>
      <p:sp>
        <p:nvSpPr>
          <p:cNvPr id="5" name="Subtitle 2"/>
          <p:cNvSpPr txBox="1">
            <a:spLocks/>
          </p:cNvSpPr>
          <p:nvPr/>
        </p:nvSpPr>
        <p:spPr bwMode="auto">
          <a:xfrm>
            <a:off x="651417" y="1524000"/>
            <a:ext cx="6858000" cy="4148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normAutofit fontScale="62500" lnSpcReduction="20000"/>
          </a:bodyPr>
          <a:lst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Camera:  QHY 600M </a:t>
            </a:r>
          </a:p>
          <a:p>
            <a:r>
              <a:rPr lang="en-US" smtClean="0"/>
              <a:t>Sensor Size:  Full frame (24 x 36mm)</a:t>
            </a:r>
          </a:p>
          <a:p>
            <a:r>
              <a:rPr lang="en-US" smtClean="0"/>
              <a:t>Sensor: Sony IMX-455; back-illuminated CMOS</a:t>
            </a:r>
          </a:p>
          <a:p>
            <a:r>
              <a:rPr lang="en-US" smtClean="0"/>
              <a:t>Resolution: 9576 x 6388 pixels (60 megapixels grayscale)</a:t>
            </a:r>
          </a:p>
          <a:p>
            <a:r>
              <a:rPr lang="en-US" smtClean="0"/>
              <a:t>Pixel Size: 3.76 microns</a:t>
            </a:r>
          </a:p>
          <a:p>
            <a:r>
              <a:rPr lang="en-US" smtClean="0"/>
              <a:t>Quantum Efficiency (QE): Estimated 92% at 530 nm peak; 75% at 656.3nm (h-alpha) </a:t>
            </a:r>
          </a:p>
          <a:p>
            <a:r>
              <a:rPr lang="en-US" smtClean="0"/>
              <a:t>A/D: 16-bit (1x1); 18-bit (2x2); 19-bit (3x3)</a:t>
            </a:r>
          </a:p>
          <a:p>
            <a:r>
              <a:rPr lang="en-US" smtClean="0"/>
              <a:t>Full Well Capacity:   &gt;51ke-  (1x1);  &gt;204ke- (2x2);  &gt;408ke- (3x3)</a:t>
            </a:r>
          </a:p>
          <a:p>
            <a:r>
              <a:rPr lang="it-IT" smtClean="0"/>
              <a:t>Read Noise: 1.0e- to 3.7e-</a:t>
            </a:r>
          </a:p>
          <a:p>
            <a:endParaRPr lang="it-IT" smtClean="0"/>
          </a:p>
          <a:p>
            <a:r>
              <a:rPr lang="it-IT" sz="2700" smtClean="0"/>
              <a:t>Typical Field of Views...</a:t>
            </a:r>
            <a:endParaRPr lang="en-US" sz="2700" dirty="0"/>
          </a:p>
        </p:txBody>
      </p:sp>
    </p:spTree>
    <p:extLst>
      <p:ext uri="{BB962C8B-B14F-4D97-AF65-F5344CB8AC3E}">
        <p14:creationId xmlns:p14="http://schemas.microsoft.com/office/powerpoint/2010/main" val="3571602647"/>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92393" y="12607"/>
            <a:ext cx="18745200" cy="6429375"/>
          </a:xfrm>
          <a:prstGeom prst="rect">
            <a:avLst/>
          </a:prstGeom>
        </p:spPr>
      </p:pic>
    </p:spTree>
    <p:extLst>
      <p:ext uri="{BB962C8B-B14F-4D97-AF65-F5344CB8AC3E}">
        <p14:creationId xmlns:p14="http://schemas.microsoft.com/office/powerpoint/2010/main" val="2905122655"/>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0000"/>
          </a:lnSpc>
          <a:spcBef>
            <a:spcPct val="2000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Tahoma" panose="020B060403050404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0000"/>
          </a:lnSpc>
          <a:spcBef>
            <a:spcPct val="2000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Tahoma" panose="020B060403050404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17595</TotalTime>
  <Words>1870</Words>
  <Application>Microsoft Office PowerPoint</Application>
  <PresentationFormat>On-screen Show (4:3)</PresentationFormat>
  <Paragraphs>354</Paragraphs>
  <Slides>37</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37</vt:i4>
      </vt:variant>
    </vt:vector>
  </HeadingPairs>
  <TitlesOfParts>
    <vt:vector size="46" baseType="lpstr">
      <vt:lpstr>Arial</vt:lpstr>
      <vt:lpstr>Tahoma</vt:lpstr>
      <vt:lpstr>Times New Roman</vt:lpstr>
      <vt:lpstr>Verdana</vt:lpstr>
      <vt:lpstr>Wingdings</vt:lpstr>
      <vt:lpstr>Wingdings 3</vt:lpstr>
      <vt:lpstr>Whirlpool</vt:lpstr>
      <vt:lpstr>Presentation</vt:lpstr>
      <vt:lpstr>Image</vt:lpstr>
      <vt:lpstr>Topic: “Acquiring Great Data”</vt:lpstr>
      <vt:lpstr>Personal Astronomy Timeline</vt:lpstr>
      <vt:lpstr>Agenda</vt:lpstr>
      <vt:lpstr>PowerPoint Presentation</vt:lpstr>
      <vt:lpstr>Workflow 1: Gear, Environment &amp; Setup</vt:lpstr>
      <vt:lpstr>PowerPoint Presentation</vt:lpstr>
      <vt:lpstr>How Big is Your Canvas?</vt:lpstr>
      <vt:lpstr>PowerPoint Presentation</vt:lpstr>
      <vt:lpstr>PowerPoint Presentation</vt:lpstr>
      <vt:lpstr>PowerPoint Presentation</vt:lpstr>
      <vt:lpstr>Imaging Environment</vt:lpstr>
      <vt:lpstr>  1.) Making smart target choices… Choose wise targets for your given conditions and equipment…</vt:lpstr>
      <vt:lpstr>2.) Hits to SNR… </vt:lpstr>
      <vt:lpstr>3.) Acquisition Priorities… </vt:lpstr>
      <vt:lpstr>Workflow 2: Calibration</vt:lpstr>
      <vt:lpstr>Dark frames…</vt:lpstr>
      <vt:lpstr>Bias Frames…</vt:lpstr>
      <vt:lpstr>PowerPoint Presentation</vt:lpstr>
      <vt:lpstr>“Amp” Glow issues…</vt:lpstr>
      <vt:lpstr>Workflow 3:  Light frames</vt:lpstr>
      <vt:lpstr>PowerPoint Presentation</vt:lpstr>
      <vt:lpstr>Understanding sensor charts…</vt:lpstr>
      <vt:lpstr>More…</vt:lpstr>
      <vt:lpstr>PowerPoint Presentation</vt:lpstr>
      <vt:lpstr>ZWO vs. QHY</vt:lpstr>
      <vt:lpstr>Quantum Efficiency?</vt:lpstr>
      <vt:lpstr>Dynamic Range vs. SNR</vt:lpstr>
      <vt:lpstr>Gain summary…</vt:lpstr>
      <vt:lpstr>Workflow 4: Total exposure time</vt:lpstr>
      <vt:lpstr>Or, as Adam Block says,  “We make every pixel count.”</vt:lpstr>
      <vt:lpstr>Common Histogram Faults…</vt:lpstr>
      <vt:lpstr>PowerPoint Presentation</vt:lpstr>
      <vt:lpstr>Making the Proper Curve</vt:lpstr>
      <vt:lpstr>The Bad Curve</vt:lpstr>
      <vt:lpstr>Imaging Longer…</vt:lpstr>
      <vt:lpstr>Acquisition workflow summary…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dc:creator>
  <cp:lastModifiedBy>Ballauer, Jay</cp:lastModifiedBy>
  <cp:revision>1534</cp:revision>
  <cp:lastPrinted>1601-01-01T00:00:00Z</cp:lastPrinted>
  <dcterms:created xsi:type="dcterms:W3CDTF">1601-01-01T00:00:00Z</dcterms:created>
  <dcterms:modified xsi:type="dcterms:W3CDTF">2020-02-05T19:09:34Z</dcterms:modified>
  <cp:contentStatus/>
</cp:coreProperties>
</file>